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3" r:id="rId1"/>
  </p:sldMasterIdLst>
  <p:notesMasterIdLst>
    <p:notesMasterId r:id="rId14"/>
  </p:notesMasterIdLst>
  <p:handoutMasterIdLst>
    <p:handoutMasterId r:id="rId15"/>
  </p:handoutMasterIdLst>
  <p:sldIdLst>
    <p:sldId id="262" r:id="rId2"/>
    <p:sldId id="294" r:id="rId3"/>
    <p:sldId id="269" r:id="rId4"/>
    <p:sldId id="282" r:id="rId5"/>
    <p:sldId id="271" r:id="rId6"/>
    <p:sldId id="270" r:id="rId7"/>
    <p:sldId id="272" r:id="rId8"/>
    <p:sldId id="264" r:id="rId9"/>
    <p:sldId id="289" r:id="rId10"/>
    <p:sldId id="277" r:id="rId11"/>
    <p:sldId id="292" r:id="rId12"/>
    <p:sldId id="279" r:id="rId13"/>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A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503" autoAdjust="0"/>
    <p:restoredTop sz="94660"/>
  </p:normalViewPr>
  <p:slideViewPr>
    <p:cSldViewPr snapToObjects="1">
      <p:cViewPr varScale="1">
        <p:scale>
          <a:sx n="106" d="100"/>
          <a:sy n="106" d="100"/>
        </p:scale>
        <p:origin x="1062" y="108"/>
      </p:cViewPr>
      <p:guideLst>
        <p:guide orient="horz" pos="2160"/>
        <p:guide pos="2880"/>
      </p:guideLst>
    </p:cSldViewPr>
  </p:slideViewPr>
  <p:notesTextViewPr>
    <p:cViewPr>
      <p:scale>
        <a:sx n="3" d="2"/>
        <a:sy n="3" d="2"/>
      </p:scale>
      <p:origin x="0" y="0"/>
    </p:cViewPr>
  </p:notesTextViewPr>
  <p:sorterViewPr>
    <p:cViewPr varScale="1">
      <p:scale>
        <a:sx n="1" d="1"/>
        <a:sy n="1" d="1"/>
      </p:scale>
      <p:origin x="0" y="0"/>
    </p:cViewPr>
  </p:sorterViewPr>
  <p:notesViewPr>
    <p:cSldViewPr snapToObjects="1">
      <p:cViewPr varScale="1">
        <p:scale>
          <a:sx n="85" d="100"/>
          <a:sy n="85" d="100"/>
        </p:scale>
        <p:origin x="2310" y="10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643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6434"/>
          </a:xfrm>
          <a:prstGeom prst="rect">
            <a:avLst/>
          </a:prstGeom>
        </p:spPr>
        <p:txBody>
          <a:bodyPr vert="horz" lIns="91440" tIns="45720" rIns="91440" bIns="45720" rtlCol="0"/>
          <a:lstStyle>
            <a:lvl1pPr algn="r">
              <a:defRPr sz="1200"/>
            </a:lvl1pPr>
          </a:lstStyle>
          <a:p>
            <a:fld id="{271AD483-5894-4E85-8335-2EB5F0289038}" type="datetimeFigureOut">
              <a:rPr lang="en-US" smtClean="0"/>
              <a:t>3/17/2016</a:t>
            </a:fld>
            <a:endParaRPr lang="en-US"/>
          </a:p>
        </p:txBody>
      </p:sp>
      <p:sp>
        <p:nvSpPr>
          <p:cNvPr id="4" name="Footer Placeholder 3"/>
          <p:cNvSpPr>
            <a:spLocks noGrp="1"/>
          </p:cNvSpPr>
          <p:nvPr>
            <p:ph type="ftr" sz="quarter" idx="2"/>
          </p:nvPr>
        </p:nvSpPr>
        <p:spPr>
          <a:xfrm>
            <a:off x="0" y="8829967"/>
            <a:ext cx="2971800" cy="46643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967"/>
            <a:ext cx="2971800" cy="466433"/>
          </a:xfrm>
          <a:prstGeom prst="rect">
            <a:avLst/>
          </a:prstGeom>
        </p:spPr>
        <p:txBody>
          <a:bodyPr vert="horz" lIns="91440" tIns="45720" rIns="91440" bIns="45720" rtlCol="0" anchor="b"/>
          <a:lstStyle>
            <a:lvl1pPr algn="r">
              <a:defRPr sz="1200"/>
            </a:lvl1pPr>
          </a:lstStyle>
          <a:p>
            <a:fld id="{A05CA911-3E81-4214-B7A2-C248BD74F240}" type="slidenum">
              <a:rPr lang="en-US" smtClean="0"/>
              <a:t>‹#›</a:t>
            </a:fld>
            <a:endParaRPr lang="en-US"/>
          </a:p>
        </p:txBody>
      </p:sp>
    </p:spTree>
    <p:extLst>
      <p:ext uri="{BB962C8B-B14F-4D97-AF65-F5344CB8AC3E}">
        <p14:creationId xmlns:p14="http://schemas.microsoft.com/office/powerpoint/2010/main" val="25902324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3AF8CF62-370D-CF47-9C1D-6B0087DC2935}" type="datetimeFigureOut">
              <a:rPr lang="en-US" smtClean="0"/>
              <a:pPr/>
              <a:t>3/17/2016</a:t>
            </a:fld>
            <a:endParaRPr lang="en-US"/>
          </a:p>
        </p:txBody>
      </p:sp>
      <p:sp>
        <p:nvSpPr>
          <p:cNvPr id="4" name="Slide Image Placeholder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15790"/>
            <a:ext cx="548640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50A3759B-8BEF-DB4A-B3D5-1FD1EAFDA64B}" type="slidenum">
              <a:rPr lang="en-US" smtClean="0"/>
              <a:pPr/>
              <a:t>‹#›</a:t>
            </a:fld>
            <a:endParaRPr lang="en-US"/>
          </a:p>
        </p:txBody>
      </p:sp>
    </p:spTree>
    <p:extLst>
      <p:ext uri="{BB962C8B-B14F-4D97-AF65-F5344CB8AC3E}">
        <p14:creationId xmlns:p14="http://schemas.microsoft.com/office/powerpoint/2010/main" val="352780604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CADF8E6-C400-4B0A-B6E5-8A2E354043D1}" type="datetime4">
              <a:rPr lang="en-US" smtClean="0"/>
              <a:t>March 17, 2016</a:t>
            </a:fld>
            <a:endParaRPr lang="en-US"/>
          </a:p>
        </p:txBody>
      </p:sp>
      <p:sp>
        <p:nvSpPr>
          <p:cNvPr id="5" name="Footer Placeholder 4"/>
          <p:cNvSpPr>
            <a:spLocks noGrp="1"/>
          </p:cNvSpPr>
          <p:nvPr>
            <p:ph type="ftr" sz="quarter" idx="11"/>
          </p:nvPr>
        </p:nvSpPr>
        <p:spPr/>
        <p:txBody>
          <a:bodyPr/>
          <a:lstStyle/>
          <a:p>
            <a:pPr algn="ctr"/>
            <a:endParaRPr lang="en-US" dirty="0"/>
          </a:p>
        </p:txBody>
      </p:sp>
      <p:sp>
        <p:nvSpPr>
          <p:cNvPr id="6" name="Slide Number Placeholder 5"/>
          <p:cNvSpPr>
            <a:spLocks noGrp="1"/>
          </p:cNvSpPr>
          <p:nvPr>
            <p:ph type="sldNum" sz="quarter" idx="12"/>
          </p:nvPr>
        </p:nvSpPr>
        <p:spPr/>
        <p:txBody>
          <a:bodyPr/>
          <a:lstStyle/>
          <a:p>
            <a:fld id="{BCD3FCDB-CE15-41EE-BE85-78D34BB53108}" type="slidenum">
              <a:rPr lang="en-US" smtClean="0"/>
              <a:t>‹#›</a:t>
            </a:fld>
            <a:endParaRPr lang="en-US"/>
          </a:p>
        </p:txBody>
      </p:sp>
    </p:spTree>
    <p:extLst>
      <p:ext uri="{BB962C8B-B14F-4D97-AF65-F5344CB8AC3E}">
        <p14:creationId xmlns:p14="http://schemas.microsoft.com/office/powerpoint/2010/main" val="31594540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AAE2B90-7D91-4623-BFB5-84D08ACF0427}" type="datetime4">
              <a:rPr lang="en-US" smtClean="0"/>
              <a:t>March 17, 2016</a:t>
            </a:fld>
            <a:endParaRPr lang="en-US"/>
          </a:p>
        </p:txBody>
      </p:sp>
      <p:sp>
        <p:nvSpPr>
          <p:cNvPr id="5" name="Footer Placeholder 4"/>
          <p:cNvSpPr>
            <a:spLocks noGrp="1"/>
          </p:cNvSpPr>
          <p:nvPr>
            <p:ph type="ftr" sz="quarter" idx="11"/>
          </p:nvPr>
        </p:nvSpPr>
        <p:spPr/>
        <p:txBody>
          <a:bodyPr/>
          <a:lstStyle/>
          <a:p>
            <a:pPr algn="ctr"/>
            <a:endParaRPr lang="en-US" dirty="0"/>
          </a:p>
        </p:txBody>
      </p:sp>
      <p:sp>
        <p:nvSpPr>
          <p:cNvPr id="6" name="Slide Number Placeholder 5"/>
          <p:cNvSpPr>
            <a:spLocks noGrp="1"/>
          </p:cNvSpPr>
          <p:nvPr>
            <p:ph type="sldNum" sz="quarter" idx="12"/>
          </p:nvPr>
        </p:nvSpPr>
        <p:spPr/>
        <p:txBody>
          <a:bodyPr/>
          <a:lstStyle/>
          <a:p>
            <a:fld id="{F0AA4706-9287-3746-B3C8-F1339D6D399F}" type="slidenum">
              <a:rPr lang="en-US" smtClean="0"/>
              <a:pPr/>
              <a:t>‹#›</a:t>
            </a:fld>
            <a:endParaRPr lang="en-US" dirty="0"/>
          </a:p>
        </p:txBody>
      </p:sp>
    </p:spTree>
    <p:extLst>
      <p:ext uri="{BB962C8B-B14F-4D97-AF65-F5344CB8AC3E}">
        <p14:creationId xmlns:p14="http://schemas.microsoft.com/office/powerpoint/2010/main" val="37856275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6046453-A7D1-463F-848B-2FFA7367D5E0}" type="datetime4">
              <a:rPr lang="en-US" smtClean="0"/>
              <a:t>March 17, 2016</a:t>
            </a:fld>
            <a:endParaRPr lang="en-US"/>
          </a:p>
        </p:txBody>
      </p:sp>
      <p:sp>
        <p:nvSpPr>
          <p:cNvPr id="5" name="Footer Placeholder 4"/>
          <p:cNvSpPr>
            <a:spLocks noGrp="1"/>
          </p:cNvSpPr>
          <p:nvPr>
            <p:ph type="ftr" sz="quarter" idx="11"/>
          </p:nvPr>
        </p:nvSpPr>
        <p:spPr/>
        <p:txBody>
          <a:bodyPr/>
          <a:lstStyle/>
          <a:p>
            <a:pPr algn="ctr"/>
            <a:endParaRPr lang="en-US" dirty="0"/>
          </a:p>
        </p:txBody>
      </p:sp>
      <p:sp>
        <p:nvSpPr>
          <p:cNvPr id="6" name="Slide Number Placeholder 5"/>
          <p:cNvSpPr>
            <a:spLocks noGrp="1"/>
          </p:cNvSpPr>
          <p:nvPr>
            <p:ph type="sldNum" sz="quarter" idx="12"/>
          </p:nvPr>
        </p:nvSpPr>
        <p:spPr/>
        <p:txBody>
          <a:bodyPr/>
          <a:lstStyle/>
          <a:p>
            <a:fld id="{F0AA4706-9287-3746-B3C8-F1339D6D399F}" type="slidenum">
              <a:rPr lang="en-US" smtClean="0"/>
              <a:pPr/>
              <a:t>‹#›</a:t>
            </a:fld>
            <a:endParaRPr lang="en-US" dirty="0"/>
          </a:p>
        </p:txBody>
      </p:sp>
    </p:spTree>
    <p:extLst>
      <p:ext uri="{BB962C8B-B14F-4D97-AF65-F5344CB8AC3E}">
        <p14:creationId xmlns:p14="http://schemas.microsoft.com/office/powerpoint/2010/main" val="30001850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BC1038B-F9BC-42B9-B586-4D8E9C5FFE9F}" type="datetime4">
              <a:rPr lang="en-US" smtClean="0"/>
              <a:t>March 17, 2016</a:t>
            </a:fld>
            <a:endParaRPr lang="en-US"/>
          </a:p>
        </p:txBody>
      </p:sp>
      <p:sp>
        <p:nvSpPr>
          <p:cNvPr id="5" name="Footer Placeholder 4"/>
          <p:cNvSpPr>
            <a:spLocks noGrp="1"/>
          </p:cNvSpPr>
          <p:nvPr>
            <p:ph type="ftr" sz="quarter" idx="11"/>
          </p:nvPr>
        </p:nvSpPr>
        <p:spPr/>
        <p:txBody>
          <a:bodyPr/>
          <a:lstStyle/>
          <a:p>
            <a:pPr algn="ctr"/>
            <a:endParaRPr lang="en-US" dirty="0"/>
          </a:p>
        </p:txBody>
      </p:sp>
      <p:sp>
        <p:nvSpPr>
          <p:cNvPr id="6" name="Slide Number Placeholder 5"/>
          <p:cNvSpPr>
            <a:spLocks noGrp="1"/>
          </p:cNvSpPr>
          <p:nvPr>
            <p:ph type="sldNum" sz="quarter" idx="12"/>
          </p:nvPr>
        </p:nvSpPr>
        <p:spPr/>
        <p:txBody>
          <a:bodyPr/>
          <a:lstStyle/>
          <a:p>
            <a:fld id="{F0AA4706-9287-3746-B3C8-F1339D6D399F}" type="slidenum">
              <a:rPr lang="en-US" smtClean="0"/>
              <a:pPr/>
              <a:t>‹#›</a:t>
            </a:fld>
            <a:endParaRPr lang="en-US" dirty="0"/>
          </a:p>
        </p:txBody>
      </p:sp>
    </p:spTree>
    <p:extLst>
      <p:ext uri="{BB962C8B-B14F-4D97-AF65-F5344CB8AC3E}">
        <p14:creationId xmlns:p14="http://schemas.microsoft.com/office/powerpoint/2010/main" val="1690039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7384F49-618A-40E3-9C09-A2894BFA84AF}" type="datetime4">
              <a:rPr lang="en-US" smtClean="0"/>
              <a:t>March 17, 2016</a:t>
            </a:fld>
            <a:endParaRPr lang="en-US"/>
          </a:p>
        </p:txBody>
      </p:sp>
      <p:sp>
        <p:nvSpPr>
          <p:cNvPr id="5" name="Footer Placeholder 4"/>
          <p:cNvSpPr>
            <a:spLocks noGrp="1"/>
          </p:cNvSpPr>
          <p:nvPr>
            <p:ph type="ftr" sz="quarter" idx="11"/>
          </p:nvPr>
        </p:nvSpPr>
        <p:spPr/>
        <p:txBody>
          <a:bodyPr/>
          <a:lstStyle/>
          <a:p>
            <a:pPr algn="ctr"/>
            <a:endParaRPr lang="en-US" dirty="0"/>
          </a:p>
        </p:txBody>
      </p:sp>
      <p:sp>
        <p:nvSpPr>
          <p:cNvPr id="6" name="Slide Number Placeholder 5"/>
          <p:cNvSpPr>
            <a:spLocks noGrp="1"/>
          </p:cNvSpPr>
          <p:nvPr>
            <p:ph type="sldNum" sz="quarter" idx="12"/>
          </p:nvPr>
        </p:nvSpPr>
        <p:spPr/>
        <p:txBody>
          <a:bodyPr/>
          <a:lstStyle/>
          <a:p>
            <a:fld id="{F0AA4706-9287-3746-B3C8-F1339D6D399F}" type="slidenum">
              <a:rPr lang="en-US" smtClean="0"/>
              <a:pPr/>
              <a:t>‹#›</a:t>
            </a:fld>
            <a:endParaRPr lang="en-US" dirty="0"/>
          </a:p>
        </p:txBody>
      </p:sp>
    </p:spTree>
    <p:extLst>
      <p:ext uri="{BB962C8B-B14F-4D97-AF65-F5344CB8AC3E}">
        <p14:creationId xmlns:p14="http://schemas.microsoft.com/office/powerpoint/2010/main" val="12462928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D1FEFB-8994-4A09-A8FF-165FC3243663}" type="datetime4">
              <a:rPr lang="en-US" smtClean="0"/>
              <a:t>March 17, 2016</a:t>
            </a:fld>
            <a:endParaRPr lang="en-US"/>
          </a:p>
        </p:txBody>
      </p:sp>
      <p:sp>
        <p:nvSpPr>
          <p:cNvPr id="6" name="Footer Placeholder 5"/>
          <p:cNvSpPr>
            <a:spLocks noGrp="1"/>
          </p:cNvSpPr>
          <p:nvPr>
            <p:ph type="ftr" sz="quarter" idx="11"/>
          </p:nvPr>
        </p:nvSpPr>
        <p:spPr/>
        <p:txBody>
          <a:bodyPr/>
          <a:lstStyle/>
          <a:p>
            <a:pPr algn="ctr"/>
            <a:endParaRPr lang="en-US" dirty="0"/>
          </a:p>
        </p:txBody>
      </p:sp>
      <p:sp>
        <p:nvSpPr>
          <p:cNvPr id="7" name="Slide Number Placeholder 6"/>
          <p:cNvSpPr>
            <a:spLocks noGrp="1"/>
          </p:cNvSpPr>
          <p:nvPr>
            <p:ph type="sldNum" sz="quarter" idx="12"/>
          </p:nvPr>
        </p:nvSpPr>
        <p:spPr/>
        <p:txBody>
          <a:bodyPr/>
          <a:lstStyle/>
          <a:p>
            <a:fld id="{F0AA4706-9287-3746-B3C8-F1339D6D399F}" type="slidenum">
              <a:rPr lang="en-US" smtClean="0"/>
              <a:pPr/>
              <a:t>‹#›</a:t>
            </a:fld>
            <a:endParaRPr lang="en-US" dirty="0"/>
          </a:p>
        </p:txBody>
      </p:sp>
    </p:spTree>
    <p:extLst>
      <p:ext uri="{BB962C8B-B14F-4D97-AF65-F5344CB8AC3E}">
        <p14:creationId xmlns:p14="http://schemas.microsoft.com/office/powerpoint/2010/main" val="23121800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5362E0E-002B-4DD2-BE1B-AFF63A2EA2D8}" type="datetime4">
              <a:rPr lang="en-US" smtClean="0"/>
              <a:t>March 17, 2016</a:t>
            </a:fld>
            <a:endParaRPr lang="en-US"/>
          </a:p>
        </p:txBody>
      </p:sp>
      <p:sp>
        <p:nvSpPr>
          <p:cNvPr id="8" name="Footer Placeholder 7"/>
          <p:cNvSpPr>
            <a:spLocks noGrp="1"/>
          </p:cNvSpPr>
          <p:nvPr>
            <p:ph type="ftr" sz="quarter" idx="11"/>
          </p:nvPr>
        </p:nvSpPr>
        <p:spPr/>
        <p:txBody>
          <a:bodyPr/>
          <a:lstStyle/>
          <a:p>
            <a:pPr algn="ctr"/>
            <a:endParaRPr lang="en-US" dirty="0"/>
          </a:p>
        </p:txBody>
      </p:sp>
      <p:sp>
        <p:nvSpPr>
          <p:cNvPr id="9" name="Slide Number Placeholder 8"/>
          <p:cNvSpPr>
            <a:spLocks noGrp="1"/>
          </p:cNvSpPr>
          <p:nvPr>
            <p:ph type="sldNum" sz="quarter" idx="12"/>
          </p:nvPr>
        </p:nvSpPr>
        <p:spPr/>
        <p:txBody>
          <a:bodyPr/>
          <a:lstStyle/>
          <a:p>
            <a:fld id="{F0AA4706-9287-3746-B3C8-F1339D6D399F}" type="slidenum">
              <a:rPr lang="en-US" smtClean="0"/>
              <a:pPr/>
              <a:t>‹#›</a:t>
            </a:fld>
            <a:endParaRPr lang="en-US" dirty="0"/>
          </a:p>
        </p:txBody>
      </p:sp>
    </p:spTree>
    <p:extLst>
      <p:ext uri="{BB962C8B-B14F-4D97-AF65-F5344CB8AC3E}">
        <p14:creationId xmlns:p14="http://schemas.microsoft.com/office/powerpoint/2010/main" val="365945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C33AE5E-302E-4D8F-87B7-C25CE1F001E9}" type="datetime4">
              <a:rPr lang="en-US" smtClean="0"/>
              <a:t>March 17, 2016</a:t>
            </a:fld>
            <a:endParaRPr lang="en-US"/>
          </a:p>
        </p:txBody>
      </p:sp>
      <p:sp>
        <p:nvSpPr>
          <p:cNvPr id="4" name="Footer Placeholder 3"/>
          <p:cNvSpPr>
            <a:spLocks noGrp="1"/>
          </p:cNvSpPr>
          <p:nvPr>
            <p:ph type="ftr" sz="quarter" idx="11"/>
          </p:nvPr>
        </p:nvSpPr>
        <p:spPr/>
        <p:txBody>
          <a:bodyPr/>
          <a:lstStyle/>
          <a:p>
            <a:pPr algn="ctr"/>
            <a:endParaRPr lang="en-US" dirty="0"/>
          </a:p>
        </p:txBody>
      </p:sp>
      <p:sp>
        <p:nvSpPr>
          <p:cNvPr id="5" name="Slide Number Placeholder 4"/>
          <p:cNvSpPr>
            <a:spLocks noGrp="1"/>
          </p:cNvSpPr>
          <p:nvPr>
            <p:ph type="sldNum" sz="quarter" idx="12"/>
          </p:nvPr>
        </p:nvSpPr>
        <p:spPr/>
        <p:txBody>
          <a:bodyPr/>
          <a:lstStyle/>
          <a:p>
            <a:fld id="{F0AA4706-9287-3746-B3C8-F1339D6D399F}" type="slidenum">
              <a:rPr lang="en-US" smtClean="0"/>
              <a:pPr/>
              <a:t>‹#›</a:t>
            </a:fld>
            <a:endParaRPr lang="en-US" dirty="0"/>
          </a:p>
        </p:txBody>
      </p:sp>
    </p:spTree>
    <p:extLst>
      <p:ext uri="{BB962C8B-B14F-4D97-AF65-F5344CB8AC3E}">
        <p14:creationId xmlns:p14="http://schemas.microsoft.com/office/powerpoint/2010/main" val="17191335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6FE355-BB13-44DE-9EF4-843390B311DD}" type="datetime4">
              <a:rPr lang="en-US" smtClean="0"/>
              <a:t>March 17, 2016</a:t>
            </a:fld>
            <a:endParaRPr lang="en-US"/>
          </a:p>
        </p:txBody>
      </p:sp>
      <p:sp>
        <p:nvSpPr>
          <p:cNvPr id="3" name="Footer Placeholder 2"/>
          <p:cNvSpPr>
            <a:spLocks noGrp="1"/>
          </p:cNvSpPr>
          <p:nvPr>
            <p:ph type="ftr" sz="quarter" idx="11"/>
          </p:nvPr>
        </p:nvSpPr>
        <p:spPr/>
        <p:txBody>
          <a:bodyPr/>
          <a:lstStyle/>
          <a:p>
            <a:pPr algn="ctr"/>
            <a:endParaRPr lang="en-US" dirty="0"/>
          </a:p>
        </p:txBody>
      </p:sp>
      <p:sp>
        <p:nvSpPr>
          <p:cNvPr id="4" name="Slide Number Placeholder 3"/>
          <p:cNvSpPr>
            <a:spLocks noGrp="1"/>
          </p:cNvSpPr>
          <p:nvPr>
            <p:ph type="sldNum" sz="quarter" idx="12"/>
          </p:nvPr>
        </p:nvSpPr>
        <p:spPr/>
        <p:txBody>
          <a:bodyPr/>
          <a:lstStyle/>
          <a:p>
            <a:fld id="{F0AA4706-9287-3746-B3C8-F1339D6D399F}" type="slidenum">
              <a:rPr lang="en-US" smtClean="0"/>
              <a:pPr/>
              <a:t>‹#›</a:t>
            </a:fld>
            <a:endParaRPr lang="en-US" dirty="0"/>
          </a:p>
        </p:txBody>
      </p:sp>
    </p:spTree>
    <p:extLst>
      <p:ext uri="{BB962C8B-B14F-4D97-AF65-F5344CB8AC3E}">
        <p14:creationId xmlns:p14="http://schemas.microsoft.com/office/powerpoint/2010/main" val="1107337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1A7E65-1070-42E8-B720-25BCC2F15B87}" type="datetime4">
              <a:rPr lang="en-US" smtClean="0"/>
              <a:t>March 17, 2016</a:t>
            </a:fld>
            <a:endParaRPr lang="en-US"/>
          </a:p>
        </p:txBody>
      </p:sp>
      <p:sp>
        <p:nvSpPr>
          <p:cNvPr id="6" name="Footer Placeholder 5"/>
          <p:cNvSpPr>
            <a:spLocks noGrp="1"/>
          </p:cNvSpPr>
          <p:nvPr>
            <p:ph type="ftr" sz="quarter" idx="11"/>
          </p:nvPr>
        </p:nvSpPr>
        <p:spPr/>
        <p:txBody>
          <a:bodyPr/>
          <a:lstStyle/>
          <a:p>
            <a:pPr algn="ctr"/>
            <a:endParaRPr lang="en-US" dirty="0"/>
          </a:p>
        </p:txBody>
      </p:sp>
      <p:sp>
        <p:nvSpPr>
          <p:cNvPr id="7" name="Slide Number Placeholder 6"/>
          <p:cNvSpPr>
            <a:spLocks noGrp="1"/>
          </p:cNvSpPr>
          <p:nvPr>
            <p:ph type="sldNum" sz="quarter" idx="12"/>
          </p:nvPr>
        </p:nvSpPr>
        <p:spPr/>
        <p:txBody>
          <a:bodyPr/>
          <a:lstStyle/>
          <a:p>
            <a:fld id="{F0AA4706-9287-3746-B3C8-F1339D6D399F}" type="slidenum">
              <a:rPr lang="en-US" smtClean="0"/>
              <a:pPr/>
              <a:t>‹#›</a:t>
            </a:fld>
            <a:endParaRPr lang="en-US" dirty="0"/>
          </a:p>
        </p:txBody>
      </p:sp>
    </p:spTree>
    <p:extLst>
      <p:ext uri="{BB962C8B-B14F-4D97-AF65-F5344CB8AC3E}">
        <p14:creationId xmlns:p14="http://schemas.microsoft.com/office/powerpoint/2010/main" val="32504439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E52994-A7C6-4623-BA79-D88CD7D29927}" type="datetime4">
              <a:rPr lang="en-US" smtClean="0"/>
              <a:t>March 17, 2016</a:t>
            </a:fld>
            <a:endParaRPr lang="en-US"/>
          </a:p>
        </p:txBody>
      </p:sp>
      <p:sp>
        <p:nvSpPr>
          <p:cNvPr id="6" name="Footer Placeholder 5"/>
          <p:cNvSpPr>
            <a:spLocks noGrp="1"/>
          </p:cNvSpPr>
          <p:nvPr>
            <p:ph type="ftr" sz="quarter" idx="11"/>
          </p:nvPr>
        </p:nvSpPr>
        <p:spPr/>
        <p:txBody>
          <a:bodyPr/>
          <a:lstStyle/>
          <a:p>
            <a:pPr algn="ctr"/>
            <a:endParaRPr lang="en-US" dirty="0"/>
          </a:p>
        </p:txBody>
      </p:sp>
      <p:sp>
        <p:nvSpPr>
          <p:cNvPr id="7" name="Slide Number Placeholder 6"/>
          <p:cNvSpPr>
            <a:spLocks noGrp="1"/>
          </p:cNvSpPr>
          <p:nvPr>
            <p:ph type="sldNum" sz="quarter" idx="12"/>
          </p:nvPr>
        </p:nvSpPr>
        <p:spPr/>
        <p:txBody>
          <a:bodyPr/>
          <a:lstStyle/>
          <a:p>
            <a:fld id="{F0AA4706-9287-3746-B3C8-F1339D6D399F}" type="slidenum">
              <a:rPr lang="en-US" smtClean="0"/>
              <a:pPr/>
              <a:t>‹#›</a:t>
            </a:fld>
            <a:endParaRPr lang="en-US" dirty="0"/>
          </a:p>
        </p:txBody>
      </p:sp>
    </p:spTree>
    <p:extLst>
      <p:ext uri="{BB962C8B-B14F-4D97-AF65-F5344CB8AC3E}">
        <p14:creationId xmlns:p14="http://schemas.microsoft.com/office/powerpoint/2010/main" val="150145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44DA4-47A9-4272-B6D8-0CA097E038DB}" type="datetime4">
              <a:rPr lang="en-US" smtClean="0"/>
              <a:t>March 17, 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lgn="ctr"/>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AA4706-9287-3746-B3C8-F1339D6D399F}" type="slidenum">
              <a:rPr lang="en-US" smtClean="0"/>
              <a:pPr/>
              <a:t>‹#›</a:t>
            </a:fld>
            <a:endParaRPr lang="en-US" dirty="0"/>
          </a:p>
        </p:txBody>
      </p:sp>
      <p:sp>
        <p:nvSpPr>
          <p:cNvPr id="7" name="Text Placeholder 3"/>
          <p:cNvSpPr txBox="1">
            <a:spLocks/>
          </p:cNvSpPr>
          <p:nvPr userDrawn="1"/>
        </p:nvSpPr>
        <p:spPr>
          <a:xfrm>
            <a:off x="609600" y="686816"/>
            <a:ext cx="5410200" cy="313267"/>
          </a:xfrm>
          <a:prstGeom prst="rect">
            <a:avLst/>
          </a:prstGeom>
        </p:spPr>
        <p:txBody>
          <a:bodyPr vert="horz" lIns="91440" tIns="45720" rIns="91440" bIns="45720" rtlCol="0">
            <a:normAutofit/>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457200" rtl="0" eaLnBrk="1" fontAlgn="auto" latinLnBrk="0" hangingPunct="1">
              <a:lnSpc>
                <a:spcPct val="100000"/>
              </a:lnSpc>
              <a:spcBef>
                <a:spcPct val="20000"/>
              </a:spcBef>
              <a:spcAft>
                <a:spcPts val="0"/>
              </a:spcAft>
              <a:buClrTx/>
              <a:buSzTx/>
              <a:buFont typeface="Arial"/>
              <a:buNone/>
              <a:tabLst/>
              <a:defRPr/>
            </a:pPr>
            <a:endParaRPr kumimoji="0" lang="en-US" sz="1200" b="0" i="0" u="none" strike="noStrike" kern="1200" cap="none" spc="0" normalizeH="0" baseline="0" noProof="0" dirty="0" smtClean="0">
              <a:ln>
                <a:noFill/>
              </a:ln>
              <a:solidFill>
                <a:schemeClr val="tx2"/>
              </a:solidFill>
              <a:effectLst/>
              <a:uLnTx/>
              <a:uFillTx/>
              <a:latin typeface="Verdana"/>
              <a:ea typeface="+mn-ea"/>
              <a:cs typeface="Verdana"/>
            </a:endParaRPr>
          </a:p>
        </p:txBody>
      </p:sp>
      <p:pic>
        <p:nvPicPr>
          <p:cNvPr id="8" name="Picture 7" descr="OU-stacked-Sail_RGB_blk-gold.pn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5579691"/>
            <a:ext cx="2979634" cy="1489818"/>
          </a:xfrm>
          <a:prstGeom prst="rect">
            <a:avLst/>
          </a:prstGeom>
        </p:spPr>
      </p:pic>
      <p:sp>
        <p:nvSpPr>
          <p:cNvPr id="9" name="Rectangle 8"/>
          <p:cNvSpPr/>
          <p:nvPr userDrawn="1"/>
        </p:nvSpPr>
        <p:spPr>
          <a:xfrm>
            <a:off x="0" y="0"/>
            <a:ext cx="9144000" cy="914400"/>
          </a:xfrm>
          <a:prstGeom prst="rect">
            <a:avLst/>
          </a:prstGeom>
          <a:gradFill flip="none" rotWithShape="1">
            <a:gsLst>
              <a:gs pos="0">
                <a:schemeClr val="tx1"/>
              </a:gs>
              <a:gs pos="100000">
                <a:srgbClr val="FFFFFF"/>
              </a:gs>
            </a:gsLst>
            <a:lin ang="0" scaled="1"/>
            <a:tileRec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schemeClr val="tx2"/>
              </a:solidFill>
            </a:endParaRPr>
          </a:p>
        </p:txBody>
      </p:sp>
      <p:sp>
        <p:nvSpPr>
          <p:cNvPr id="10" name="Rectangle 9"/>
          <p:cNvSpPr/>
          <p:nvPr userDrawn="1"/>
        </p:nvSpPr>
        <p:spPr>
          <a:xfrm>
            <a:off x="0" y="914400"/>
            <a:ext cx="9144000" cy="338328"/>
          </a:xfrm>
          <a:prstGeom prst="rect">
            <a:avLst/>
          </a:prstGeom>
          <a:gradFill flip="none" rotWithShape="1">
            <a:gsLst>
              <a:gs pos="65000">
                <a:srgbClr val="404040"/>
              </a:gs>
              <a:gs pos="0">
                <a:srgbClr val="FFFFFF"/>
              </a:gs>
            </a:gsLst>
            <a:path path="circle">
              <a:fillToRect l="100000" t="100000"/>
            </a:path>
            <a:tileRect r="-100000" b="-100000"/>
          </a:gradFill>
          <a:ln w="0">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chemeClr val="tx2"/>
              </a:solidFill>
            </a:endParaRPr>
          </a:p>
        </p:txBody>
      </p:sp>
    </p:spTree>
    <p:extLst>
      <p:ext uri="{BB962C8B-B14F-4D97-AF65-F5344CB8AC3E}">
        <p14:creationId xmlns:p14="http://schemas.microsoft.com/office/powerpoint/2010/main" val="314661138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mynmu.nmu.edu/"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nmu.edu/registrar" TargetMode="External"/><Relationship Id="rId2" Type="http://schemas.openxmlformats.org/officeDocument/2006/relationships/hyperlink" Target="mailto:waitlist@nmu.edu" TargetMode="External"/><Relationship Id="rId1" Type="http://schemas.openxmlformats.org/officeDocument/2006/relationships/slideLayout" Target="../slideLayouts/slideLayout2.xml"/><Relationship Id="rId4" Type="http://schemas.openxmlformats.org/officeDocument/2006/relationships/hyperlink" Target="mailto:skedule@nmu.edu" TargetMode="External"/></Relationships>
</file>

<file path=ppt/slides/_rels/slide11.xml.rels><?xml version="1.0" encoding="UTF-8" standalone="yes"?>
<Relationships xmlns="http://schemas.openxmlformats.org/package/2006/relationships"><Relationship Id="rId2" Type="http://schemas.openxmlformats.org/officeDocument/2006/relationships/hyperlink" Target="http://mynmu.nmu.edu/"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1143000"/>
          </a:xfrm>
        </p:spPr>
        <p:txBody>
          <a:bodyPr>
            <a:normAutofit fontScale="90000"/>
          </a:bodyPr>
          <a:lstStyle/>
          <a:p>
            <a:pPr algn="ctr"/>
            <a:r>
              <a:rPr lang="en-US" dirty="0" smtClean="0"/>
              <a:t>Registration Waitlist Process Overview</a:t>
            </a:r>
            <a:endParaRPr lang="en-US" dirty="0"/>
          </a:p>
        </p:txBody>
      </p:sp>
      <p:sp>
        <p:nvSpPr>
          <p:cNvPr id="3" name="Content Placeholder 2"/>
          <p:cNvSpPr>
            <a:spLocks noGrp="1"/>
          </p:cNvSpPr>
          <p:nvPr>
            <p:ph idx="1"/>
          </p:nvPr>
        </p:nvSpPr>
        <p:spPr>
          <a:xfrm>
            <a:off x="609600" y="990600"/>
            <a:ext cx="7772400" cy="5562600"/>
          </a:xfrm>
        </p:spPr>
        <p:txBody>
          <a:bodyPr>
            <a:normAutofit/>
          </a:bodyPr>
          <a:lstStyle/>
          <a:p>
            <a:pPr marL="0" indent="0">
              <a:buNone/>
            </a:pPr>
            <a:r>
              <a:rPr lang="en-US" sz="2000" dirty="0" smtClean="0"/>
              <a:t>Sign up to be on a waitlist for full courses through the registration function </a:t>
            </a:r>
            <a:r>
              <a:rPr lang="en-US" sz="2000" dirty="0" smtClean="0"/>
              <a:t>in</a:t>
            </a:r>
            <a:r>
              <a:rPr lang="en-US" sz="2000" dirty="0"/>
              <a:t> </a:t>
            </a:r>
            <a:r>
              <a:rPr lang="en-US" sz="2000" b="1" dirty="0" err="1" smtClean="0">
                <a:hlinkClick r:id="rId2"/>
              </a:rPr>
              <a:t>My.NMU</a:t>
            </a:r>
            <a:r>
              <a:rPr lang="en-US" sz="2000" b="1" dirty="0" smtClean="0"/>
              <a:t>.</a:t>
            </a:r>
            <a:endParaRPr lang="en-US" sz="2000" dirty="0" smtClean="0"/>
          </a:p>
          <a:p>
            <a:pPr marL="0" indent="0">
              <a:buNone/>
            </a:pPr>
            <a:endParaRPr lang="en-US" sz="1600" dirty="0"/>
          </a:p>
          <a:p>
            <a:r>
              <a:rPr lang="en-US" sz="1800" dirty="0" smtClean="0"/>
              <a:t>Waitlists will be available from the first day of registration until approximately 3 weeks before the start of the semester.  After that, everyone is dropped from the waitlist and “regular” registration is back in effect.</a:t>
            </a:r>
          </a:p>
          <a:p>
            <a:pPr marL="0" indent="0">
              <a:buNone/>
            </a:pPr>
            <a:endParaRPr lang="en-US" sz="1600" dirty="0" smtClean="0"/>
          </a:p>
          <a:p>
            <a:r>
              <a:rPr lang="en-US" sz="1800" dirty="0" smtClean="0"/>
              <a:t>Waitlist is first-come, first-served.  When a seat becomes available, the first person on the waitlist will be notified through their NMU e-mail and be given 24 hours to register for the course.  Students on the waitlist are NOT automatically registered.</a:t>
            </a:r>
          </a:p>
          <a:p>
            <a:pPr marL="0" indent="0">
              <a:buNone/>
            </a:pPr>
            <a:endParaRPr lang="en-US" sz="1600" dirty="0" smtClean="0"/>
          </a:p>
          <a:p>
            <a:r>
              <a:rPr lang="en-US" sz="1800" dirty="0" smtClean="0"/>
              <a:t>After receiving the notification, you may choose to do nothing, and then the next student on the waitlist will be notified after 24 hours expires.</a:t>
            </a:r>
          </a:p>
          <a:p>
            <a:pPr marL="0" indent="0">
              <a:buNone/>
            </a:pPr>
            <a:endParaRPr lang="en-US" sz="1600" dirty="0" smtClean="0"/>
          </a:p>
          <a:p>
            <a:r>
              <a:rPr lang="en-US" sz="1800" dirty="0" smtClean="0"/>
              <a:t>If you miss the deadline or changes your mind after your 24 hours expires, you could add yourself back to the bottom of </a:t>
            </a:r>
            <a:r>
              <a:rPr lang="en-US" sz="1800" dirty="0"/>
              <a:t>the </a:t>
            </a:r>
            <a:r>
              <a:rPr lang="en-US" sz="1800" dirty="0" smtClean="0"/>
              <a:t>waitlist.</a:t>
            </a:r>
          </a:p>
          <a:p>
            <a:pPr lvl="1"/>
            <a:endParaRPr lang="en-US" sz="1800" dirty="0"/>
          </a:p>
          <a:p>
            <a:pPr lvl="1"/>
            <a:endParaRPr lang="en-US" sz="1800" dirty="0" smtClean="0"/>
          </a:p>
          <a:p>
            <a:pPr lvl="1"/>
            <a:endParaRPr lang="en-US" sz="1800" dirty="0" smtClean="0"/>
          </a:p>
          <a:p>
            <a:pPr lvl="1"/>
            <a:endParaRPr lang="en-US" sz="1800" dirty="0" smtClean="0"/>
          </a:p>
          <a:p>
            <a:pPr lvl="1"/>
            <a:endParaRPr lang="en-US" sz="1800" dirty="0" smtClean="0"/>
          </a:p>
          <a:p>
            <a:pPr marL="0" lvl="1" indent="0">
              <a:buNone/>
            </a:pPr>
            <a:endParaRPr lang="en-US" sz="1800" dirty="0" smtClean="0"/>
          </a:p>
        </p:txBody>
      </p:sp>
    </p:spTree>
    <p:extLst>
      <p:ext uri="{BB962C8B-B14F-4D97-AF65-F5344CB8AC3E}">
        <p14:creationId xmlns:p14="http://schemas.microsoft.com/office/powerpoint/2010/main" val="287533974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Rectangle 4"/>
          <p:cNvSpPr/>
          <p:nvPr/>
        </p:nvSpPr>
        <p:spPr>
          <a:xfrm>
            <a:off x="439479" y="2438400"/>
            <a:ext cx="8077200" cy="3581400"/>
          </a:xfrm>
          <a:prstGeom prst="rect">
            <a:avLst/>
          </a:prstGeom>
          <a:no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57200" y="274638"/>
            <a:ext cx="8229600" cy="715962"/>
          </a:xfrm>
        </p:spPr>
        <p:txBody>
          <a:bodyPr>
            <a:normAutofit fontScale="90000"/>
          </a:bodyPr>
          <a:lstStyle/>
          <a:p>
            <a:r>
              <a:rPr lang="en-US" dirty="0" smtClean="0"/>
              <a:t>Automated Email</a:t>
            </a:r>
            <a:endParaRPr lang="en-US" dirty="0"/>
          </a:p>
        </p:txBody>
      </p:sp>
      <p:sp>
        <p:nvSpPr>
          <p:cNvPr id="3" name="Content Placeholder 2"/>
          <p:cNvSpPr>
            <a:spLocks noGrp="1"/>
          </p:cNvSpPr>
          <p:nvPr>
            <p:ph idx="1"/>
          </p:nvPr>
        </p:nvSpPr>
        <p:spPr>
          <a:xfrm>
            <a:off x="533400" y="1219200"/>
            <a:ext cx="7810500" cy="4842972"/>
          </a:xfrm>
        </p:spPr>
        <p:txBody>
          <a:bodyPr>
            <a:normAutofit fontScale="55000" lnSpcReduction="20000"/>
          </a:bodyPr>
          <a:lstStyle/>
          <a:p>
            <a:pPr marL="0" indent="0">
              <a:buNone/>
            </a:pPr>
            <a:r>
              <a:rPr lang="en-US" dirty="0"/>
              <a:t>Northern Michigan University </a:t>
            </a:r>
          </a:p>
          <a:p>
            <a:pPr marL="0" indent="0">
              <a:buNone/>
            </a:pPr>
            <a:r>
              <a:rPr lang="en-US" dirty="0" smtClean="0"/>
              <a:t>From</a:t>
            </a:r>
            <a:r>
              <a:rPr lang="en-US" dirty="0"/>
              <a:t>: Registrar Waitlist </a:t>
            </a:r>
          </a:p>
          <a:p>
            <a:pPr marL="0" indent="0">
              <a:buNone/>
            </a:pPr>
            <a:r>
              <a:rPr lang="en-US" dirty="0"/>
              <a:t>Email address: </a:t>
            </a:r>
            <a:r>
              <a:rPr lang="en-US" dirty="0">
                <a:hlinkClick r:id="rId2"/>
              </a:rPr>
              <a:t>waitlist@nmu.edu</a:t>
            </a:r>
            <a:r>
              <a:rPr lang="en-US" dirty="0"/>
              <a:t> </a:t>
            </a:r>
          </a:p>
          <a:p>
            <a:pPr marL="0" indent="0">
              <a:buNone/>
            </a:pPr>
            <a:r>
              <a:rPr lang="en-US" dirty="0"/>
              <a:t>Subject:  Waitlist Notification for 80008 ACT 230 - 01 </a:t>
            </a:r>
          </a:p>
          <a:p>
            <a:pPr marL="0" indent="0">
              <a:buNone/>
            </a:pPr>
            <a:r>
              <a:rPr lang="en-US" dirty="0"/>
              <a:t> </a:t>
            </a:r>
          </a:p>
          <a:p>
            <a:pPr marL="0" indent="0">
              <a:buNone/>
            </a:pPr>
            <a:r>
              <a:rPr lang="en-US" dirty="0"/>
              <a:t>Smith, John</a:t>
            </a:r>
          </a:p>
          <a:p>
            <a:pPr marL="0" indent="0">
              <a:buNone/>
            </a:pPr>
            <a:r>
              <a:rPr lang="en-US" dirty="0"/>
              <a:t>( 00555555 ) </a:t>
            </a:r>
            <a:endParaRPr lang="en-US" dirty="0" smtClean="0"/>
          </a:p>
          <a:p>
            <a:endParaRPr lang="en-US" sz="800" dirty="0"/>
          </a:p>
          <a:p>
            <a:pPr marL="0" indent="0">
              <a:spcBef>
                <a:spcPts val="1200"/>
              </a:spcBef>
              <a:buNone/>
            </a:pPr>
            <a:r>
              <a:rPr lang="en-US" sz="2600" dirty="0" smtClean="0"/>
              <a:t>Dear John, </a:t>
            </a:r>
            <a:r>
              <a:rPr lang="en-US" sz="2600" dirty="0"/>
              <a:t> </a:t>
            </a:r>
          </a:p>
          <a:p>
            <a:pPr marL="0" indent="0">
              <a:spcBef>
                <a:spcPts val="1200"/>
              </a:spcBef>
              <a:buNone/>
            </a:pPr>
            <a:r>
              <a:rPr lang="en-US" sz="2600" dirty="0"/>
              <a:t>A seat has become available for your waitlisted course: ACT 230 Principles of Accounting I  for Fall 2015 .  </a:t>
            </a:r>
          </a:p>
          <a:p>
            <a:pPr marL="0" indent="0">
              <a:spcBef>
                <a:spcPts val="1200"/>
              </a:spcBef>
              <a:buNone/>
            </a:pPr>
            <a:r>
              <a:rPr lang="en-US" sz="2600" dirty="0"/>
              <a:t>You must register before </a:t>
            </a:r>
            <a:r>
              <a:rPr lang="en-US" sz="2600" dirty="0" smtClean="0"/>
              <a:t>06-MTH-20XX  03:18 </a:t>
            </a:r>
            <a:r>
              <a:rPr lang="en-US" sz="2600" dirty="0"/>
              <a:t>PM  or the seat will be offered to the next student on the waitlist. </a:t>
            </a:r>
            <a:r>
              <a:rPr lang="en-US" sz="2600" dirty="0" smtClean="0"/>
              <a:t> If </a:t>
            </a:r>
            <a:r>
              <a:rPr lang="en-US" sz="2600" dirty="0"/>
              <a:t>you do not wish to register, no action is required on your part. </a:t>
            </a:r>
          </a:p>
          <a:p>
            <a:pPr marL="0" indent="0">
              <a:spcBef>
                <a:spcPts val="1200"/>
              </a:spcBef>
              <a:buNone/>
            </a:pPr>
            <a:r>
              <a:rPr lang="en-US" sz="2600" dirty="0" smtClean="0"/>
              <a:t>If </a:t>
            </a:r>
            <a:r>
              <a:rPr lang="en-US" sz="2600" dirty="0"/>
              <a:t>you wish to register, login </a:t>
            </a:r>
            <a:r>
              <a:rPr lang="en-US" sz="2600" dirty="0" smtClean="0"/>
              <a:t>toMy.NMU.nmu.edu </a:t>
            </a:r>
            <a:r>
              <a:rPr lang="en-US" sz="2600" dirty="0"/>
              <a:t>and register within the </a:t>
            </a:r>
            <a:r>
              <a:rPr lang="en-US" sz="2600" dirty="0" err="1"/>
              <a:t>waitlisting</a:t>
            </a:r>
            <a:r>
              <a:rPr lang="en-US" sz="2600" dirty="0"/>
              <a:t> deadline. </a:t>
            </a:r>
          </a:p>
          <a:p>
            <a:pPr marL="0" indent="0">
              <a:spcBef>
                <a:spcPts val="1200"/>
              </a:spcBef>
              <a:buNone/>
            </a:pPr>
            <a:r>
              <a:rPr lang="en-US" sz="2600" dirty="0" smtClean="0"/>
              <a:t>Please </a:t>
            </a:r>
            <a:r>
              <a:rPr lang="en-US" sz="2600" dirty="0"/>
              <a:t>do not reply to this automated email. </a:t>
            </a:r>
          </a:p>
          <a:p>
            <a:pPr marL="0" indent="0">
              <a:spcBef>
                <a:spcPts val="1200"/>
              </a:spcBef>
              <a:buNone/>
            </a:pPr>
            <a:r>
              <a:rPr lang="en-US" sz="2600" dirty="0" smtClean="0"/>
              <a:t>For </a:t>
            </a:r>
            <a:r>
              <a:rPr lang="en-US" sz="2600" dirty="0"/>
              <a:t>further instructions, go to </a:t>
            </a:r>
            <a:r>
              <a:rPr lang="en-US" sz="2600" dirty="0">
                <a:hlinkClick r:id="rId3"/>
              </a:rPr>
              <a:t>www.nmu.edu/registrar</a:t>
            </a:r>
            <a:r>
              <a:rPr lang="en-US" sz="2600" dirty="0"/>
              <a:t> or contact the Office of the Registrar at (906) 227-2362 or </a:t>
            </a:r>
            <a:r>
              <a:rPr lang="en-US" sz="2600" dirty="0">
                <a:hlinkClick r:id="rId4"/>
              </a:rPr>
              <a:t>skedule@nmu.edu</a:t>
            </a:r>
            <a:r>
              <a:rPr lang="en-US" sz="2600" dirty="0"/>
              <a:t>. </a:t>
            </a:r>
          </a:p>
          <a:p>
            <a:pPr marL="0" indent="0">
              <a:buNone/>
            </a:pPr>
            <a:r>
              <a:rPr lang="en-US" dirty="0" smtClean="0"/>
              <a:t>       </a:t>
            </a:r>
            <a:endParaRPr lang="en-US" dirty="0"/>
          </a:p>
          <a:p>
            <a:pPr marL="0" indent="0">
              <a:buNone/>
            </a:pPr>
            <a:endParaRPr lang="en-US" dirty="0"/>
          </a:p>
        </p:txBody>
      </p:sp>
    </p:spTree>
    <p:extLst>
      <p:ext uri="{BB962C8B-B14F-4D97-AF65-F5344CB8AC3E}">
        <p14:creationId xmlns:p14="http://schemas.microsoft.com/office/powerpoint/2010/main" val="2106588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4638"/>
            <a:ext cx="8229600" cy="868362"/>
          </a:xfrm>
        </p:spPr>
        <p:txBody>
          <a:bodyPr>
            <a:normAutofit fontScale="90000"/>
          </a:bodyPr>
          <a:lstStyle/>
          <a:p>
            <a:r>
              <a:rPr lang="en-US" dirty="0" smtClean="0"/>
              <a:t>Registration Overrides</a:t>
            </a:r>
            <a:br>
              <a:rPr lang="en-US" dirty="0" smtClean="0"/>
            </a:br>
            <a:r>
              <a:rPr lang="en-US" sz="3100" dirty="0" smtClean="0"/>
              <a:t>Not involving waitlists</a:t>
            </a:r>
            <a:endParaRPr lang="en-US" sz="3100" dirty="0"/>
          </a:p>
        </p:txBody>
      </p:sp>
      <p:sp>
        <p:nvSpPr>
          <p:cNvPr id="6" name="Content Placeholder 5"/>
          <p:cNvSpPr>
            <a:spLocks noGrp="1"/>
          </p:cNvSpPr>
          <p:nvPr>
            <p:ph idx="1"/>
          </p:nvPr>
        </p:nvSpPr>
        <p:spPr>
          <a:xfrm>
            <a:off x="457200" y="1295400"/>
            <a:ext cx="8001000" cy="4830763"/>
          </a:xfrm>
        </p:spPr>
        <p:txBody>
          <a:bodyPr>
            <a:normAutofit fontScale="92500" lnSpcReduction="20000"/>
          </a:bodyPr>
          <a:lstStyle/>
          <a:p>
            <a:pPr marL="0" indent="0">
              <a:buNone/>
            </a:pPr>
            <a:endParaRPr lang="en-US" sz="1200" dirty="0" smtClean="0">
              <a:solidFill>
                <a:srgbClr val="FF0000"/>
              </a:solidFill>
            </a:endParaRPr>
          </a:p>
          <a:p>
            <a:r>
              <a:rPr lang="en-US" sz="2800" dirty="0" smtClean="0"/>
              <a:t>Faculty will be able to enter registration overrides </a:t>
            </a:r>
            <a:r>
              <a:rPr lang="en-US" sz="2800" dirty="0" smtClean="0"/>
              <a:t>through</a:t>
            </a:r>
            <a:r>
              <a:rPr lang="en-US" sz="2400" dirty="0"/>
              <a:t> </a:t>
            </a:r>
            <a:r>
              <a:rPr lang="en-US" sz="2400" b="1" dirty="0" err="1" smtClean="0">
                <a:hlinkClick r:id="rId2"/>
              </a:rPr>
              <a:t>My.NMU</a:t>
            </a:r>
            <a:r>
              <a:rPr lang="en-US" sz="2400" b="1" dirty="0" smtClean="0"/>
              <a:t> </a:t>
            </a:r>
            <a:r>
              <a:rPr lang="en-US" sz="2800" dirty="0" smtClean="0"/>
              <a:t>for </a:t>
            </a:r>
            <a:r>
              <a:rPr lang="en-US" sz="2800" dirty="0" smtClean="0"/>
              <a:t>the following:</a:t>
            </a:r>
          </a:p>
          <a:p>
            <a:pPr lvl="1"/>
            <a:r>
              <a:rPr lang="en-US" sz="2400" dirty="0" smtClean="0"/>
              <a:t>Prerequisite errors</a:t>
            </a:r>
          </a:p>
          <a:p>
            <a:pPr lvl="1"/>
            <a:r>
              <a:rPr lang="en-US" sz="2400" dirty="0" smtClean="0"/>
              <a:t>Time conflicts</a:t>
            </a:r>
          </a:p>
          <a:p>
            <a:pPr lvl="1"/>
            <a:r>
              <a:rPr lang="en-US" sz="2400" dirty="0" smtClean="0"/>
              <a:t>Capacity overrides (only after the waitlist function has been turned off – 3 weeks prior to the start of the semester)</a:t>
            </a:r>
          </a:p>
          <a:p>
            <a:pPr marL="0" indent="0">
              <a:buNone/>
            </a:pPr>
            <a:endParaRPr lang="en-US" sz="1200" dirty="0" smtClean="0"/>
          </a:p>
          <a:p>
            <a:r>
              <a:rPr lang="en-US" sz="2800" dirty="0" smtClean="0"/>
              <a:t>You may then register yourself for the course </a:t>
            </a:r>
            <a:r>
              <a:rPr lang="en-US" sz="2800" dirty="0" smtClean="0"/>
              <a:t>via </a:t>
            </a:r>
            <a:r>
              <a:rPr lang="en-US" sz="2400" b="1" dirty="0" err="1" smtClean="0">
                <a:hlinkClick r:id="rId2"/>
              </a:rPr>
              <a:t>My.NMU</a:t>
            </a:r>
            <a:r>
              <a:rPr lang="en-US" sz="2400" b="1" dirty="0" smtClean="0"/>
              <a:t>. </a:t>
            </a:r>
            <a:r>
              <a:rPr lang="en-US" sz="2400" dirty="0" smtClean="0"/>
              <a:t>If </a:t>
            </a:r>
            <a:r>
              <a:rPr lang="en-US" sz="2400" dirty="0"/>
              <a:t>you have a pre-requisite or time conflict override and the class is full, you will be able to register for the waitlist and then register for the open seat if one is offered to you via </a:t>
            </a:r>
            <a:r>
              <a:rPr lang="en-US" sz="2400" dirty="0" err="1"/>
              <a:t>waitlisting</a:t>
            </a:r>
            <a:r>
              <a:rPr lang="en-US" sz="2400" dirty="0"/>
              <a:t>.</a:t>
            </a:r>
          </a:p>
          <a:p>
            <a:pPr marL="0" indent="0">
              <a:buNone/>
            </a:pPr>
            <a:endParaRPr lang="en-US" sz="1600" dirty="0" smtClean="0"/>
          </a:p>
          <a:p>
            <a:r>
              <a:rPr lang="en-US" sz="2800" dirty="0"/>
              <a:t>Add cards </a:t>
            </a:r>
            <a:r>
              <a:rPr lang="en-US" sz="2800" dirty="0" smtClean="0"/>
              <a:t>are no longer used unless adding a course after the second week of the semester.</a:t>
            </a:r>
            <a:endParaRPr lang="en-US" sz="2800" dirty="0"/>
          </a:p>
        </p:txBody>
      </p:sp>
    </p:spTree>
    <p:extLst>
      <p:ext uri="{BB962C8B-B14F-4D97-AF65-F5344CB8AC3E}">
        <p14:creationId xmlns:p14="http://schemas.microsoft.com/office/powerpoint/2010/main" val="22273190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Remember:</a:t>
            </a:r>
            <a:endParaRPr lang="en-US" dirty="0"/>
          </a:p>
        </p:txBody>
      </p:sp>
      <p:sp>
        <p:nvSpPr>
          <p:cNvPr id="3" name="Content Placeholder 2"/>
          <p:cNvSpPr>
            <a:spLocks noGrp="1"/>
          </p:cNvSpPr>
          <p:nvPr>
            <p:ph idx="1"/>
          </p:nvPr>
        </p:nvSpPr>
        <p:spPr>
          <a:xfrm>
            <a:off x="637117" y="1295400"/>
            <a:ext cx="7897283" cy="4724400"/>
          </a:xfrm>
        </p:spPr>
        <p:txBody>
          <a:bodyPr>
            <a:normAutofit lnSpcReduction="10000"/>
          </a:bodyPr>
          <a:lstStyle/>
          <a:p>
            <a:pPr marL="0" indent="0" algn="ctr">
              <a:buNone/>
            </a:pPr>
            <a:endParaRPr lang="en-US" dirty="0"/>
          </a:p>
          <a:p>
            <a:pPr marL="285750" indent="-285750">
              <a:buFont typeface="Arial" panose="020B0604020202020204" pitchFamily="34" charset="0"/>
              <a:buChar char="•"/>
            </a:pPr>
            <a:r>
              <a:rPr lang="en-US" sz="2400" b="0" dirty="0" err="1" smtClean="0"/>
              <a:t>Waitlisting</a:t>
            </a:r>
            <a:r>
              <a:rPr lang="en-US" sz="2400" b="0" dirty="0" smtClean="0"/>
              <a:t> does not guarantee you a seat in a class.</a:t>
            </a:r>
          </a:p>
          <a:p>
            <a:pPr marL="285750" indent="-285750">
              <a:buFont typeface="Arial" panose="020B0604020202020204" pitchFamily="34" charset="0"/>
              <a:buChar char="•"/>
            </a:pPr>
            <a:endParaRPr lang="en-US" sz="800" b="0" dirty="0" smtClean="0"/>
          </a:p>
          <a:p>
            <a:pPr marL="285750" indent="-285750">
              <a:buFont typeface="Arial" panose="020B0604020202020204" pitchFamily="34" charset="0"/>
              <a:buChar char="•"/>
            </a:pPr>
            <a:r>
              <a:rPr lang="en-US" sz="2400" b="0" dirty="0" smtClean="0"/>
              <a:t>Once the e-mail notification of an open seat is sent to you, you have 24 hours to register for the course.  If you do not do so within 24 hours, you are not registered for the course and are dropped from the waitlist.  YOU MUST REGISTER YOURSELF FOR THE COURSE.</a:t>
            </a:r>
          </a:p>
          <a:p>
            <a:pPr marL="285750" indent="-285750">
              <a:buFont typeface="Arial" panose="020B0604020202020204" pitchFamily="34" charset="0"/>
              <a:buChar char="•"/>
            </a:pPr>
            <a:endParaRPr lang="en-US" sz="800" b="0" dirty="0" smtClean="0"/>
          </a:p>
          <a:p>
            <a:pPr marL="285750" indent="-285750">
              <a:buFont typeface="Arial" panose="020B0604020202020204" pitchFamily="34" charset="0"/>
              <a:buChar char="•"/>
            </a:pPr>
            <a:r>
              <a:rPr lang="en-US" sz="2400" b="0" dirty="0" err="1" smtClean="0"/>
              <a:t>Waitlisting</a:t>
            </a:r>
            <a:r>
              <a:rPr lang="en-US" sz="2400" b="0" dirty="0" smtClean="0"/>
              <a:t> is active from the start of registration until approximately 3 weeks before the semester begi</a:t>
            </a:r>
            <a:r>
              <a:rPr lang="en-US" sz="2400" dirty="0" smtClean="0"/>
              <a:t>ns</a:t>
            </a:r>
            <a:r>
              <a:rPr lang="en-US" sz="2400" b="0" dirty="0" smtClean="0"/>
              <a:t>.  After that, the waitlist is deleted and no notifications will be sent when seats open.</a:t>
            </a:r>
            <a:endParaRPr lang="en-US" sz="2400" b="0" dirty="0"/>
          </a:p>
        </p:txBody>
      </p:sp>
    </p:spTree>
    <p:extLst>
      <p:ext uri="{BB962C8B-B14F-4D97-AF65-F5344CB8AC3E}">
        <p14:creationId xmlns:p14="http://schemas.microsoft.com/office/powerpoint/2010/main" val="20866343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696200" cy="1143000"/>
          </a:xfrm>
        </p:spPr>
        <p:txBody>
          <a:bodyPr/>
          <a:lstStyle/>
          <a:p>
            <a:pPr algn="ctr"/>
            <a:r>
              <a:rPr lang="en-US" dirty="0" smtClean="0"/>
              <a:t>Process Overview </a:t>
            </a:r>
            <a:r>
              <a:rPr lang="en-US" sz="3500" dirty="0" smtClean="0"/>
              <a:t>(continued)</a:t>
            </a:r>
            <a:endParaRPr lang="en-US" sz="3500" dirty="0"/>
          </a:p>
        </p:txBody>
      </p:sp>
      <p:sp>
        <p:nvSpPr>
          <p:cNvPr id="3" name="Content Placeholder 2"/>
          <p:cNvSpPr>
            <a:spLocks noGrp="1"/>
          </p:cNvSpPr>
          <p:nvPr>
            <p:ph idx="1"/>
          </p:nvPr>
        </p:nvSpPr>
        <p:spPr>
          <a:xfrm>
            <a:off x="858402" y="1295400"/>
            <a:ext cx="7178040" cy="5486400"/>
          </a:xfrm>
        </p:spPr>
        <p:txBody>
          <a:bodyPr>
            <a:normAutofit lnSpcReduction="10000"/>
          </a:bodyPr>
          <a:lstStyle/>
          <a:p>
            <a:r>
              <a:rPr lang="en-US" sz="2800" dirty="0" smtClean="0"/>
              <a:t>For classes  requiring registration in both the lecture </a:t>
            </a:r>
            <a:r>
              <a:rPr lang="en-US" sz="2800" dirty="0"/>
              <a:t>and </a:t>
            </a:r>
            <a:r>
              <a:rPr lang="en-US" sz="2800" dirty="0" smtClean="0"/>
              <a:t>lab, you </a:t>
            </a:r>
            <a:r>
              <a:rPr lang="en-US" sz="2800" dirty="0"/>
              <a:t>may sign up for the waitlist for the </a:t>
            </a:r>
            <a:r>
              <a:rPr lang="en-US" sz="2800" dirty="0" smtClean="0"/>
              <a:t>lab only.  Once a seat opens, you will need to register for both the lecture and the lab.</a:t>
            </a:r>
          </a:p>
          <a:p>
            <a:pPr marL="0" indent="0">
              <a:buNone/>
            </a:pPr>
            <a:endParaRPr lang="en-US" sz="2800" dirty="0" smtClean="0"/>
          </a:p>
          <a:p>
            <a:r>
              <a:rPr lang="en-US" sz="2800" dirty="0" smtClean="0"/>
              <a:t>If you are already registered for a course, you may not waitlist a different section of that course. </a:t>
            </a:r>
          </a:p>
          <a:p>
            <a:pPr marL="0" indent="0">
              <a:buNone/>
            </a:pPr>
            <a:endParaRPr lang="en-US" sz="2800" dirty="0" smtClean="0"/>
          </a:p>
          <a:p>
            <a:r>
              <a:rPr lang="en-US" sz="2800" dirty="0" smtClean="0"/>
              <a:t>You may only waitlist one section of a course, not multiple sections.</a:t>
            </a:r>
          </a:p>
          <a:p>
            <a:pPr marL="0" indent="0">
              <a:buNone/>
            </a:pPr>
            <a:endParaRPr lang="en-US" sz="2400" dirty="0" smtClean="0"/>
          </a:p>
          <a:p>
            <a:pPr marL="457200" lvl="1" indent="0">
              <a:buNone/>
            </a:pPr>
            <a:endParaRPr lang="en-US" sz="1800" dirty="0" smtClean="0"/>
          </a:p>
          <a:p>
            <a:pPr lvl="1"/>
            <a:endParaRPr lang="en-US" sz="1800" dirty="0" smtClean="0"/>
          </a:p>
          <a:p>
            <a:pPr lvl="1"/>
            <a:endParaRPr lang="en-US" sz="1800" dirty="0" smtClean="0"/>
          </a:p>
          <a:p>
            <a:pPr marL="0" lvl="1" indent="0">
              <a:buNone/>
            </a:pPr>
            <a:endParaRPr lang="en-US" sz="1800" dirty="0" smtClean="0"/>
          </a:p>
        </p:txBody>
      </p:sp>
    </p:spTree>
    <p:extLst>
      <p:ext uri="{BB962C8B-B14F-4D97-AF65-F5344CB8AC3E}">
        <p14:creationId xmlns:p14="http://schemas.microsoft.com/office/powerpoint/2010/main" val="41113761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365760"/>
            <a:ext cx="8305800" cy="734868"/>
          </a:xfrm>
        </p:spPr>
        <p:txBody>
          <a:bodyPr>
            <a:normAutofit fontScale="90000"/>
          </a:bodyPr>
          <a:lstStyle/>
          <a:p>
            <a:r>
              <a:rPr lang="en-US" dirty="0" smtClean="0"/>
              <a:t>How Students add themselves to a Waitlist</a:t>
            </a:r>
            <a:endParaRPr lang="en-US" dirty="0"/>
          </a:p>
        </p:txBody>
      </p:sp>
      <p:sp>
        <p:nvSpPr>
          <p:cNvPr id="3" name="Content Placeholder 2"/>
          <p:cNvSpPr>
            <a:spLocks noGrp="1"/>
          </p:cNvSpPr>
          <p:nvPr>
            <p:ph idx="1"/>
          </p:nvPr>
        </p:nvSpPr>
        <p:spPr/>
        <p:txBody>
          <a:bodyPr>
            <a:normAutofit fontScale="92500"/>
          </a:bodyPr>
          <a:lstStyle/>
          <a:p>
            <a:pPr marL="514350" indent="-514350">
              <a:buFont typeface="+mj-lt"/>
              <a:buAutoNum type="arabicPeriod"/>
            </a:pPr>
            <a:r>
              <a:rPr lang="en-US" dirty="0" smtClean="0"/>
              <a:t>Login </a:t>
            </a:r>
            <a:r>
              <a:rPr lang="en-US" dirty="0" err="1" smtClean="0"/>
              <a:t>toMy.NMU</a:t>
            </a:r>
            <a:r>
              <a:rPr lang="en-US" dirty="0" smtClean="0"/>
              <a:t> </a:t>
            </a:r>
            <a:endParaRPr lang="en-US" dirty="0" smtClean="0"/>
          </a:p>
          <a:p>
            <a:pPr marL="514350" indent="-514350">
              <a:buFont typeface="+mj-lt"/>
              <a:buAutoNum type="arabicPeriod"/>
            </a:pPr>
            <a:r>
              <a:rPr lang="en-US" dirty="0" smtClean="0"/>
              <a:t>Click on Register for Classes.</a:t>
            </a:r>
          </a:p>
          <a:p>
            <a:pPr marL="514350" indent="-514350">
              <a:buFont typeface="+mj-lt"/>
              <a:buAutoNum type="arabicPeriod"/>
            </a:pPr>
            <a:r>
              <a:rPr lang="en-US" dirty="0" smtClean="0"/>
              <a:t>Add or Drop Classes </a:t>
            </a:r>
          </a:p>
          <a:p>
            <a:pPr marL="914400" lvl="1" indent="-514350">
              <a:buFont typeface="+mj-lt"/>
              <a:buAutoNum type="alphaLcParenR"/>
            </a:pPr>
            <a:r>
              <a:rPr lang="en-US" dirty="0" smtClean="0"/>
              <a:t>If you already know the CRN, click Add/Drop Classes, type the CRN in the box and click submit changes.</a:t>
            </a:r>
          </a:p>
          <a:p>
            <a:pPr marL="914400" lvl="1" indent="-514350">
              <a:buFont typeface="+mj-lt"/>
              <a:buAutoNum type="alphaLcParenR"/>
            </a:pPr>
            <a:r>
              <a:rPr lang="en-US" dirty="0" smtClean="0"/>
              <a:t>If you do not know the CRN, use the Look-up Classes to Add.  Search for your course(s) with waitlisting and write down the CRN.  Click Add to Worksheet, type in CRN and click submit changes.</a:t>
            </a:r>
          </a:p>
          <a:p>
            <a:pPr marL="514350" indent="-514350"/>
            <a:endParaRPr lang="en-US" dirty="0"/>
          </a:p>
        </p:txBody>
      </p:sp>
    </p:spTree>
    <p:extLst>
      <p:ext uri="{BB962C8B-B14F-4D97-AF65-F5344CB8AC3E}">
        <p14:creationId xmlns:p14="http://schemas.microsoft.com/office/powerpoint/2010/main" val="351514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0" name="Content Placeholder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5400" y="2070151"/>
            <a:ext cx="9144000" cy="3048000"/>
          </a:xfrm>
          <a:prstGeom prst="rect">
            <a:avLst/>
          </a:prstGeom>
        </p:spPr>
      </p:pic>
      <p:sp>
        <p:nvSpPr>
          <p:cNvPr id="8" name="Title 1"/>
          <p:cNvSpPr>
            <a:spLocks noGrp="1"/>
          </p:cNvSpPr>
          <p:nvPr>
            <p:ph type="title"/>
          </p:nvPr>
        </p:nvSpPr>
        <p:spPr/>
        <p:txBody>
          <a:bodyPr/>
          <a:lstStyle/>
          <a:p>
            <a:r>
              <a:rPr lang="en-US" dirty="0" smtClean="0"/>
              <a:t>Look-up Classes to Add</a:t>
            </a:r>
            <a:endParaRPr lang="en-US" dirty="0"/>
          </a:p>
        </p:txBody>
      </p:sp>
      <p:sp>
        <p:nvSpPr>
          <p:cNvPr id="2" name="Rounded Rectangle 1"/>
          <p:cNvSpPr/>
          <p:nvPr/>
        </p:nvSpPr>
        <p:spPr>
          <a:xfrm>
            <a:off x="33336" y="2070151"/>
            <a:ext cx="8805863" cy="189224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marL="342900" indent="-342900">
              <a:buFont typeface="+mj-lt"/>
              <a:buAutoNum type="arabicPeriod"/>
            </a:pPr>
            <a:r>
              <a:rPr lang="en-US" dirty="0" smtClean="0"/>
              <a:t>When seats are open on a waitlisted class it will show those seats in the Rem column.</a:t>
            </a:r>
          </a:p>
          <a:p>
            <a:pPr marL="742950" lvl="1" indent="-285750">
              <a:buFont typeface="Arial" panose="020B0604020202020204" pitchFamily="34" charset="0"/>
              <a:buChar char="•"/>
            </a:pPr>
            <a:r>
              <a:rPr lang="en-US" dirty="0" smtClean="0"/>
              <a:t>These seats are </a:t>
            </a:r>
            <a:r>
              <a:rPr lang="en-US" b="1" dirty="0" smtClean="0"/>
              <a:t>only</a:t>
            </a:r>
            <a:r>
              <a:rPr lang="en-US" dirty="0" smtClean="0"/>
              <a:t> open for students on the waitlist.</a:t>
            </a:r>
          </a:p>
          <a:p>
            <a:pPr marL="342900" indent="-342900">
              <a:buFont typeface="+mj-lt"/>
              <a:buAutoNum type="arabicPeriod"/>
            </a:pPr>
            <a:r>
              <a:rPr lang="en-US" dirty="0" smtClean="0"/>
              <a:t>You will know seats are only available for the waitlist when WL Act is populated.</a:t>
            </a:r>
            <a:endParaRPr lang="en-US" dirty="0"/>
          </a:p>
        </p:txBody>
      </p:sp>
      <p:sp>
        <p:nvSpPr>
          <p:cNvPr id="3" name="Oval 2"/>
          <p:cNvSpPr/>
          <p:nvPr/>
        </p:nvSpPr>
        <p:spPr>
          <a:xfrm>
            <a:off x="4648200" y="4800600"/>
            <a:ext cx="264059" cy="152400"/>
          </a:xfrm>
          <a:prstGeom prst="ellipse">
            <a:avLst/>
          </a:prstGeom>
          <a:noFill/>
          <a:ln w="19050">
            <a:solidFill>
              <a:srgbClr val="8A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Rounded Rectangle 12"/>
          <p:cNvSpPr/>
          <p:nvPr/>
        </p:nvSpPr>
        <p:spPr>
          <a:xfrm>
            <a:off x="4607459" y="5140481"/>
            <a:ext cx="304800" cy="3048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1</a:t>
            </a:r>
            <a:endParaRPr lang="en-US" dirty="0"/>
          </a:p>
        </p:txBody>
      </p:sp>
      <p:sp>
        <p:nvSpPr>
          <p:cNvPr id="15" name="Rounded Rectangle 14"/>
          <p:cNvSpPr/>
          <p:nvPr/>
        </p:nvSpPr>
        <p:spPr>
          <a:xfrm>
            <a:off x="5186881" y="5140481"/>
            <a:ext cx="304800" cy="3048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n-US" dirty="0" smtClean="0"/>
              <a:t>2</a:t>
            </a:r>
            <a:endParaRPr lang="en-US" dirty="0"/>
          </a:p>
        </p:txBody>
      </p:sp>
      <p:sp>
        <p:nvSpPr>
          <p:cNvPr id="16" name="Oval 15"/>
          <p:cNvSpPr/>
          <p:nvPr/>
        </p:nvSpPr>
        <p:spPr>
          <a:xfrm>
            <a:off x="5207251" y="4793621"/>
            <a:ext cx="264059" cy="152400"/>
          </a:xfrm>
          <a:prstGeom prst="ellipse">
            <a:avLst/>
          </a:prstGeom>
          <a:noFill/>
          <a:ln w="19050">
            <a:solidFill>
              <a:srgbClr val="8A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2616255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dirty="0" smtClean="0"/>
              <a:t>Add to </a:t>
            </a:r>
            <a:r>
              <a:rPr lang="en-US" dirty="0" err="1" smtClean="0"/>
              <a:t>WorkSheet</a:t>
            </a:r>
            <a:endParaRPr lang="en-US" dirty="0"/>
          </a:p>
        </p:txBody>
      </p:sp>
      <p:pic>
        <p:nvPicPr>
          <p:cNvPr id="6" name="Content Placeholder 5"/>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306" y="2057400"/>
            <a:ext cx="9142694" cy="3211827"/>
          </a:xfrm>
        </p:spPr>
      </p:pic>
      <p:sp>
        <p:nvSpPr>
          <p:cNvPr id="2" name="Rounded Rectangle 1"/>
          <p:cNvSpPr/>
          <p:nvPr/>
        </p:nvSpPr>
        <p:spPr>
          <a:xfrm>
            <a:off x="1306" y="2057401"/>
            <a:ext cx="8837894" cy="1371599"/>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marL="342900" indent="-342900" algn="ctr">
              <a:buFont typeface="+mj-lt"/>
              <a:buAutoNum type="arabicPeriod"/>
            </a:pPr>
            <a:r>
              <a:rPr lang="en-US" sz="2400" b="1" dirty="0" smtClean="0"/>
              <a:t>Remember to write down the CRN.  </a:t>
            </a:r>
          </a:p>
          <a:p>
            <a:pPr marL="342900" indent="-342900" algn="ctr">
              <a:buFont typeface="+mj-lt"/>
              <a:buAutoNum type="arabicPeriod"/>
            </a:pPr>
            <a:r>
              <a:rPr lang="en-US" sz="2400" b="1" dirty="0" smtClean="0"/>
              <a:t>Then click Add to Worksheet.</a:t>
            </a:r>
            <a:endParaRPr lang="en-US" sz="2400" b="1" dirty="0"/>
          </a:p>
        </p:txBody>
      </p:sp>
      <p:sp>
        <p:nvSpPr>
          <p:cNvPr id="10" name="Up Arrow 9"/>
          <p:cNvSpPr/>
          <p:nvPr/>
        </p:nvSpPr>
        <p:spPr>
          <a:xfrm>
            <a:off x="1066800" y="4882513"/>
            <a:ext cx="381000" cy="609600"/>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54194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yet on the Waitlist!</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822657"/>
            <a:ext cx="8229600" cy="2081048"/>
          </a:xfrm>
        </p:spPr>
      </p:pic>
      <p:sp>
        <p:nvSpPr>
          <p:cNvPr id="6" name="Rounded Rectangle 5"/>
          <p:cNvSpPr/>
          <p:nvPr/>
        </p:nvSpPr>
        <p:spPr>
          <a:xfrm>
            <a:off x="3200400" y="2438400"/>
            <a:ext cx="5486400" cy="1447800"/>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marL="342900" indent="-342900" algn="ctr">
              <a:buFont typeface="+mj-lt"/>
              <a:buAutoNum type="arabicPeriod"/>
            </a:pPr>
            <a:r>
              <a:rPr lang="en-US" b="1" dirty="0" smtClean="0"/>
              <a:t>You will receive a “Closed – O Waitlisted Error”</a:t>
            </a:r>
          </a:p>
          <a:p>
            <a:pPr marL="342900" indent="-342900" algn="ctr">
              <a:buFont typeface="+mj-lt"/>
              <a:buAutoNum type="arabicPeriod"/>
            </a:pPr>
            <a:r>
              <a:rPr lang="en-US" b="1" dirty="0" smtClean="0"/>
              <a:t>Click on the Action drop-down menu and select Wait List.</a:t>
            </a:r>
            <a:endParaRPr lang="en-US" b="1" dirty="0"/>
          </a:p>
        </p:txBody>
      </p:sp>
    </p:spTree>
    <p:extLst>
      <p:ext uri="{BB962C8B-B14F-4D97-AF65-F5344CB8AC3E}">
        <p14:creationId xmlns:p14="http://schemas.microsoft.com/office/powerpoint/2010/main" val="1213496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 yet on the waitlist</a:t>
            </a:r>
            <a:endParaRPr lang="en-US" dirty="0"/>
          </a:p>
        </p:txBody>
      </p:sp>
      <p:pic>
        <p:nvPicPr>
          <p:cNvPr id="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822657"/>
            <a:ext cx="8229600" cy="2081048"/>
          </a:xfrm>
        </p:spPr>
      </p:pic>
      <p:sp>
        <p:nvSpPr>
          <p:cNvPr id="7" name="Up Arrow 6"/>
          <p:cNvSpPr/>
          <p:nvPr/>
        </p:nvSpPr>
        <p:spPr>
          <a:xfrm rot="10800000">
            <a:off x="1600200" y="2059143"/>
            <a:ext cx="381000" cy="609600"/>
          </a:xfrm>
          <a:prstGeom prst="up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3" name="Rounded Rectangle 2"/>
          <p:cNvSpPr/>
          <p:nvPr/>
        </p:nvSpPr>
        <p:spPr>
          <a:xfrm>
            <a:off x="3581400" y="3419684"/>
            <a:ext cx="5181600" cy="2981116"/>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marL="285750" indent="-285750">
              <a:buFont typeface="Arial" panose="020B0604020202020204" pitchFamily="34" charset="0"/>
              <a:buChar char="•"/>
            </a:pPr>
            <a:r>
              <a:rPr lang="en-US" dirty="0" smtClean="0"/>
              <a:t>If there are other requirements or restrictions on a class (</a:t>
            </a:r>
            <a:r>
              <a:rPr lang="en-US" dirty="0" err="1" smtClean="0"/>
              <a:t>ie</a:t>
            </a:r>
            <a:r>
              <a:rPr lang="en-US" dirty="0" smtClean="0"/>
              <a:t> prerequisite), this error will be presented and you will not be added to the waitlist.  </a:t>
            </a:r>
          </a:p>
          <a:p>
            <a:pPr marL="285750" indent="-285750">
              <a:buFont typeface="Arial" panose="020B0604020202020204" pitchFamily="34" charset="0"/>
              <a:buChar char="•"/>
            </a:pPr>
            <a:r>
              <a:rPr lang="en-US" dirty="0" smtClean="0"/>
              <a:t>Overrides can be given by the instructor to allow you on the waitlist and will be used if offered a seat to register in the future.</a:t>
            </a:r>
            <a:endParaRPr lang="en-US" dirty="0"/>
          </a:p>
        </p:txBody>
      </p:sp>
    </p:spTree>
    <p:extLst>
      <p:ext uri="{BB962C8B-B14F-4D97-AF65-F5344CB8AC3E}">
        <p14:creationId xmlns:p14="http://schemas.microsoft.com/office/powerpoint/2010/main" val="58147387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 name="Title 1"/>
          <p:cNvSpPr>
            <a:spLocks noGrp="1"/>
          </p:cNvSpPr>
          <p:nvPr>
            <p:ph type="title"/>
          </p:nvPr>
        </p:nvSpPr>
        <p:spPr/>
        <p:txBody>
          <a:bodyPr/>
          <a:lstStyle/>
          <a:p>
            <a:r>
              <a:rPr lang="en-US" dirty="0" smtClean="0"/>
              <a:t>Now Waitlisted</a:t>
            </a:r>
            <a:endParaRPr lang="en-US" dirty="0"/>
          </a:p>
        </p:txBody>
      </p:sp>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457200" y="2588307"/>
            <a:ext cx="8229600" cy="2549748"/>
          </a:xfrm>
        </p:spPr>
      </p:pic>
      <p:sp>
        <p:nvSpPr>
          <p:cNvPr id="2" name="Rounded Rectangle 1"/>
          <p:cNvSpPr/>
          <p:nvPr/>
        </p:nvSpPr>
        <p:spPr>
          <a:xfrm>
            <a:off x="762000" y="3048000"/>
            <a:ext cx="7239000" cy="304800"/>
          </a:xfrm>
          <a:prstGeom prst="roundRect">
            <a:avLst/>
          </a:prstGeom>
          <a:noFill/>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8" name="Right Arrow 7"/>
          <p:cNvSpPr/>
          <p:nvPr/>
        </p:nvSpPr>
        <p:spPr>
          <a:xfrm>
            <a:off x="180140" y="3048000"/>
            <a:ext cx="533400" cy="304800"/>
          </a:xfrm>
          <a:prstGeom prst="rightArrow">
            <a:avLst/>
          </a:prstGeom>
        </p:spPr>
        <p:style>
          <a:lnRef idx="1">
            <a:schemeClr val="accent4"/>
          </a:lnRef>
          <a:fillRef idx="3">
            <a:schemeClr val="accent4"/>
          </a:fillRef>
          <a:effectRef idx="2">
            <a:schemeClr val="accent4"/>
          </a:effectRef>
          <a:fontRef idx="minor">
            <a:schemeClr val="lt1"/>
          </a:fontRef>
        </p:style>
        <p:txBody>
          <a:bodyPr rtlCol="0" anchor="ctr"/>
          <a:lstStyle/>
          <a:p>
            <a:pPr algn="ctr"/>
            <a:endParaRPr lang="en-US"/>
          </a:p>
        </p:txBody>
      </p:sp>
      <p:sp>
        <p:nvSpPr>
          <p:cNvPr id="9" name="Rounded Rectangle 8"/>
          <p:cNvSpPr/>
          <p:nvPr/>
        </p:nvSpPr>
        <p:spPr>
          <a:xfrm>
            <a:off x="2057400" y="3962400"/>
            <a:ext cx="6781800" cy="1636798"/>
          </a:xfrm>
          <a:prstGeom prst="roundRect">
            <a:avLst/>
          </a:prstGeom>
        </p:spPr>
        <p:style>
          <a:lnRef idx="1">
            <a:schemeClr val="accent4"/>
          </a:lnRef>
          <a:fillRef idx="3">
            <a:schemeClr val="accent4"/>
          </a:fillRef>
          <a:effectRef idx="2">
            <a:schemeClr val="accent4"/>
          </a:effectRef>
          <a:fontRef idx="minor">
            <a:schemeClr val="lt1"/>
          </a:fontRef>
        </p:style>
        <p:txBody>
          <a:bodyPr rtlCol="0" anchor="ctr"/>
          <a:lstStyle/>
          <a:p>
            <a:pPr marL="285750" indent="-285750">
              <a:buFont typeface="Arial" panose="020B0604020202020204" pitchFamily="34" charset="0"/>
              <a:buChar char="•"/>
            </a:pPr>
            <a:r>
              <a:rPr lang="en-US" dirty="0"/>
              <a:t>V</a:t>
            </a:r>
            <a:r>
              <a:rPr lang="en-US" dirty="0" smtClean="0"/>
              <a:t>iew of schedule</a:t>
            </a:r>
          </a:p>
          <a:p>
            <a:pPr marL="285750" indent="-285750">
              <a:buFont typeface="Arial" panose="020B0604020202020204" pitchFamily="34" charset="0"/>
              <a:buChar char="•"/>
            </a:pPr>
            <a:r>
              <a:rPr lang="en-US" dirty="0" smtClean="0"/>
              <a:t>Web Register indicates the classes you are registered for</a:t>
            </a:r>
          </a:p>
          <a:p>
            <a:pPr marL="285750" indent="-285750">
              <a:buFont typeface="Arial" panose="020B0604020202020204" pitchFamily="34" charset="0"/>
              <a:buChar char="•"/>
            </a:pPr>
            <a:r>
              <a:rPr lang="en-US" dirty="0" smtClean="0"/>
              <a:t>Wait List indicates the class you are on the waitlist for</a:t>
            </a:r>
          </a:p>
          <a:p>
            <a:pPr marL="285750" indent="-285750">
              <a:buFont typeface="Arial" panose="020B0604020202020204" pitchFamily="34" charset="0"/>
              <a:buChar char="•"/>
            </a:pPr>
            <a:r>
              <a:rPr lang="en-US" dirty="0" smtClean="0"/>
              <a:t>Total Credit Hours and Billing Hours do not include the wait list class</a:t>
            </a:r>
            <a:endParaRPr lang="en-US" dirty="0"/>
          </a:p>
        </p:txBody>
      </p:sp>
    </p:spTree>
    <p:extLst>
      <p:ext uri="{BB962C8B-B14F-4D97-AF65-F5344CB8AC3E}">
        <p14:creationId xmlns:p14="http://schemas.microsoft.com/office/powerpoint/2010/main" val="11827315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1752600"/>
            <a:ext cx="8058150" cy="2667000"/>
          </a:xfrm>
        </p:spPr>
        <p:txBody>
          <a:bodyPr>
            <a:normAutofit fontScale="90000"/>
          </a:bodyPr>
          <a:lstStyle/>
          <a:p>
            <a:pPr algn="ctr"/>
            <a:r>
              <a:rPr lang="en-US" sz="6000" dirty="0" smtClean="0"/>
              <a:t>Automatic </a:t>
            </a:r>
            <a:br>
              <a:rPr lang="en-US" sz="6000" dirty="0" smtClean="0"/>
            </a:br>
            <a:r>
              <a:rPr lang="en-US" sz="6000" dirty="0" smtClean="0"/>
              <a:t>Notification</a:t>
            </a:r>
            <a:br>
              <a:rPr lang="en-US" sz="6000" dirty="0" smtClean="0"/>
            </a:br>
            <a:r>
              <a:rPr lang="en-US" sz="6000" dirty="0" smtClean="0"/>
              <a:t>e-mail</a:t>
            </a:r>
            <a:endParaRPr lang="en-US" sz="6000" dirty="0"/>
          </a:p>
        </p:txBody>
      </p:sp>
    </p:spTree>
    <p:extLst>
      <p:ext uri="{BB962C8B-B14F-4D97-AF65-F5344CB8AC3E}">
        <p14:creationId xmlns:p14="http://schemas.microsoft.com/office/powerpoint/2010/main" val="306251216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896</TotalTime>
  <Words>512</Words>
  <Application>Microsoft Office PowerPoint</Application>
  <PresentationFormat>On-screen Show (4:3)</PresentationFormat>
  <Paragraphs>83</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Verdana</vt:lpstr>
      <vt:lpstr>Office Theme</vt:lpstr>
      <vt:lpstr>Registration Waitlist Process Overview</vt:lpstr>
      <vt:lpstr>Process Overview (continued)</vt:lpstr>
      <vt:lpstr>How Students add themselves to a Waitlist</vt:lpstr>
      <vt:lpstr>Look-up Classes to Add</vt:lpstr>
      <vt:lpstr>Add to WorkSheet</vt:lpstr>
      <vt:lpstr>Not yet on the Waitlist!</vt:lpstr>
      <vt:lpstr>Not yet on the waitlist</vt:lpstr>
      <vt:lpstr>Now Waitlisted</vt:lpstr>
      <vt:lpstr>Automatic  Notification e-mail</vt:lpstr>
      <vt:lpstr>Automated Email</vt:lpstr>
      <vt:lpstr>Registration Overrides Not involving waitlists</vt:lpstr>
      <vt:lpstr>Remember:</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Waitlisting  Through Ellucian Banner</dc:title>
  <dc:creator>Christopher A. Goeth</dc:creator>
  <cp:lastModifiedBy>yourid</cp:lastModifiedBy>
  <cp:revision>74</cp:revision>
  <cp:lastPrinted>2015-10-15T13:56:54Z</cp:lastPrinted>
  <dcterms:created xsi:type="dcterms:W3CDTF">2014-10-15T18:45:45Z</dcterms:created>
  <dcterms:modified xsi:type="dcterms:W3CDTF">2016-03-17T20:29:09Z</dcterms:modified>
</cp:coreProperties>
</file>