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7" r:id="rId4"/>
    <p:sldId id="272" r:id="rId5"/>
    <p:sldId id="278" r:id="rId6"/>
    <p:sldId id="280" r:id="rId7"/>
    <p:sldId id="276" r:id="rId8"/>
    <p:sldId id="264" r:id="rId9"/>
    <p:sldId id="259" r:id="rId10"/>
    <p:sldId id="261" r:id="rId11"/>
    <p:sldId id="274" r:id="rId12"/>
    <p:sldId id="267" r:id="rId13"/>
    <p:sldId id="269" r:id="rId14"/>
    <p:sldId id="279" r:id="rId15"/>
  </p:sldIdLst>
  <p:sldSz cx="7772400" cy="10058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65" autoAdjust="0"/>
    <p:restoredTop sz="94434" autoAdjust="0"/>
  </p:normalViewPr>
  <p:slideViewPr>
    <p:cSldViewPr>
      <p:cViewPr>
        <p:scale>
          <a:sx n="100" d="100"/>
          <a:sy n="100" d="100"/>
        </p:scale>
        <p:origin x="1308" y="-1494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5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93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6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25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35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86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5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24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3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80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7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87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960917"/>
              </p:ext>
            </p:extLst>
          </p:nvPr>
        </p:nvGraphicFramePr>
        <p:xfrm>
          <a:off x="939737" y="1600201"/>
          <a:ext cx="5892926" cy="683439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205340"/>
                <a:gridCol w="843793"/>
                <a:gridCol w="843793"/>
              </a:tblGrid>
              <a:tr h="48612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DEMOGRAPHIC CHARACTERISTICS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444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Population (2013)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6,322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8340" marR="8340" marT="8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837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     Households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/>
                        </a:rPr>
                        <a:t>2  </a:t>
                      </a:r>
                      <a:endParaRPr lang="en-US" sz="1000" b="0" i="0" u="none" strike="noStrike" dirty="0" smtClean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2012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8340" marR="8340" marT="8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Households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3,333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Family Households </a:t>
                      </a:r>
                      <a:endParaRPr lang="en-US" sz="1000" b="0" i="0" u="none" strike="noStrike" baseline="5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1,943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Non-family Households </a:t>
                      </a:r>
                      <a:endParaRPr lang="en-US" sz="1000" b="0" i="0" u="none" strike="noStrike" baseline="3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1,390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 Household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Income 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$33,769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85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Household Income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Distribution</a:t>
                      </a:r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baseline="3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Number 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(#)</a:t>
                      </a:r>
                      <a:endParaRPr lang="en-US" sz="1000" dirty="0"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Percent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(%)</a:t>
                      </a:r>
                      <a:endParaRPr lang="en-US" sz="1000" dirty="0"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7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Under - $35,000</a:t>
                      </a: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1,731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51.9%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35,000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-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$49,999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13.2%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50,000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- 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74,999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21.3%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75,000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-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$99,999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$100,000 – $149,999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206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$150,000 - $199,999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$200,000 – Above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4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Workforce Education Attainment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(</a:t>
                      </a:r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25 - 64 Years of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Age)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/>
                        </a:rPr>
                        <a:t> 3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 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Percent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(%) </a:t>
                      </a:r>
                      <a:endParaRPr lang="en-US" sz="1000" b="0" i="0" u="none" strike="noStrike" dirty="0" smtClean="0">
                        <a:effectLst/>
                        <a:latin typeface="Arial Black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(2008-2012)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8340" marR="8340" marT="8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 than 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10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Grade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2.9%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10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 Grade, No Diploma</a:t>
                      </a: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7.5%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School Graduate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40.9%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 College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22.7%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Associates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Degree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9.4%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Bachelors Degree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11.3%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Graduate/Professional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Degree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5.3%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234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100.00%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838200" y="9448800"/>
            <a:ext cx="65532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 http://factfinder2.census.gov/faces/tableservices/jsf/pages/productview.xhtml?pid=PEP_2013_PEPANNRES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://factfinder2.census.gov/faces/tableservices/jsf/pages/productview.xhtml?pid=ACS_12_5YR_DP03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://factfinder2.census.gov/faces/tableservices/jsf/pages/productview.xhtml?pid=ACS_12_5YR_S1501</a:t>
            </a:r>
          </a:p>
        </p:txBody>
      </p:sp>
    </p:spTree>
    <p:extLst>
      <p:ext uri="{BB962C8B-B14F-4D97-AF65-F5344CB8AC3E}">
        <p14:creationId xmlns:p14="http://schemas.microsoft.com/office/powerpoint/2010/main" val="356884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31524"/>
              </p:ext>
            </p:extLst>
          </p:nvPr>
        </p:nvGraphicFramePr>
        <p:xfrm>
          <a:off x="609600" y="1828800"/>
          <a:ext cx="6629400" cy="58674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698088"/>
                <a:gridCol w="767128"/>
                <a:gridCol w="767128"/>
                <a:gridCol w="617486"/>
                <a:gridCol w="700775"/>
                <a:gridCol w="735883"/>
                <a:gridCol w="1342912"/>
              </a:tblGrid>
              <a:tr h="6096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HIGHER EDUCATIONAL </a:t>
                      </a:r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RESOURCES</a:t>
                      </a:r>
                      <a:endParaRPr lang="en-US" sz="1600" b="1" i="0" u="none" strike="noStrike" dirty="0">
                        <a:effectLst/>
                        <a:latin typeface="Arial Black"/>
                      </a:endParaRPr>
                    </a:p>
                  </a:txBody>
                  <a:tcPr marL="8891" marR="8891" marT="8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38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Name of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Institution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8891" marR="8891" marT="8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Location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Enrollment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Top 5 Programs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8467"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891" marR="8891" marT="8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City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County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Total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Full-Time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Part-Time</a:t>
                      </a:r>
                    </a:p>
                  </a:txBody>
                  <a:tcPr marL="8891" marR="8891" marT="8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8891" marR="8891" marT="88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69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Arial"/>
                        </a:rPr>
                        <a:t>Gogebic </a:t>
                      </a:r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Community</a:t>
                      </a:r>
                      <a:r>
                        <a:rPr lang="en-US" sz="1050" b="0" i="0" u="none" strike="noStrike" baseline="0" dirty="0" smtClean="0">
                          <a:effectLst/>
                          <a:latin typeface="Arial"/>
                        </a:rPr>
                        <a:t> College</a:t>
                      </a:r>
                      <a:r>
                        <a:rPr lang="en-US" sz="1050" b="0" i="0" u="none" strike="noStrike" baseline="30000" dirty="0" smtClean="0">
                          <a:effectLst/>
                          <a:latin typeface="Arial"/>
                        </a:rPr>
                        <a:t> 1</a:t>
                      </a:r>
                      <a:endParaRPr lang="en-US" sz="1050" b="0" i="0" u="none" strike="noStrike" baseline="3000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Arial"/>
                        </a:rPr>
                        <a:t>Ironwood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Gogebic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Arial"/>
                        </a:rPr>
                        <a:t>1,049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659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"/>
                        </a:rPr>
                        <a:t>390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Art</a:t>
                      </a:r>
                      <a:br>
                        <a:rPr lang="en-US" sz="1050" b="0" i="0" u="none" strike="noStrike" dirty="0" smtClean="0">
                          <a:effectLst/>
                          <a:latin typeface="Arial"/>
                        </a:rPr>
                      </a:br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Applied</a:t>
                      </a:r>
                      <a:r>
                        <a:rPr lang="en-US" sz="1050" b="0" i="0" u="none" strike="noStrike" baseline="0" dirty="0" smtClean="0">
                          <a:effectLst/>
                          <a:latin typeface="Arial"/>
                        </a:rPr>
                        <a:t> Business</a:t>
                      </a:r>
                      <a:br>
                        <a:rPr lang="en-US" sz="1050" b="0" i="0" u="none" strike="noStrike" baseline="0" dirty="0" smtClean="0">
                          <a:effectLst/>
                          <a:latin typeface="Arial"/>
                        </a:rPr>
                      </a:br>
                      <a:r>
                        <a:rPr lang="en-US" sz="1050" b="0" i="0" u="none" strike="noStrike" baseline="0" dirty="0" smtClean="0">
                          <a:effectLst/>
                          <a:latin typeface="Arial"/>
                        </a:rPr>
                        <a:t>Applied Science</a:t>
                      </a:r>
                      <a:br>
                        <a:rPr lang="en-US" sz="1050" b="0" i="0" u="none" strike="noStrike" baseline="0" dirty="0" smtClean="0">
                          <a:effectLst/>
                          <a:latin typeface="Arial"/>
                        </a:rPr>
                      </a:br>
                      <a:r>
                        <a:rPr lang="en-US" sz="1050" b="0" i="0" u="none" strike="noStrike" baseline="0" dirty="0" smtClean="0">
                          <a:effectLst/>
                          <a:latin typeface="Arial"/>
                        </a:rPr>
                        <a:t>Applied Tech</a:t>
                      </a:r>
                      <a:br>
                        <a:rPr lang="en-US" sz="1050" b="0" i="0" u="none" strike="noStrike" baseline="0" dirty="0" smtClean="0">
                          <a:effectLst/>
                          <a:latin typeface="Arial"/>
                        </a:rPr>
                      </a:br>
                      <a:r>
                        <a:rPr lang="en-US" sz="1050" b="0" i="0" u="none" strike="noStrike" baseline="0" dirty="0" smtClean="0">
                          <a:effectLst/>
                          <a:latin typeface="Arial"/>
                        </a:rPr>
                        <a:t>Associates Science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69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baseline="0" dirty="0" smtClean="0">
                          <a:effectLst/>
                          <a:latin typeface="Arial"/>
                        </a:rPr>
                        <a:t>Gogebic Community College </a:t>
                      </a:r>
                    </a:p>
                    <a:p>
                      <a:pPr algn="ctr" fontAlgn="ctr"/>
                      <a:r>
                        <a:rPr lang="en-US" sz="1050" b="0" i="0" u="none" strike="noStrike" baseline="0" dirty="0" smtClean="0">
                          <a:effectLst/>
                          <a:latin typeface="Arial"/>
                        </a:rPr>
                        <a:t>(branch campus)</a:t>
                      </a:r>
                      <a:endParaRPr lang="en-US" sz="1050" b="0" i="0" u="none" strike="noStrike" baseline="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baseline="0" dirty="0" smtClean="0">
                          <a:effectLst/>
                          <a:latin typeface="Arial"/>
                        </a:rPr>
                        <a:t>Houghton</a:t>
                      </a:r>
                      <a:endParaRPr lang="en-US" sz="1050" b="0" i="0" u="none" strike="noStrike" baseline="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Houghton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Art</a:t>
                      </a:r>
                      <a:br>
                        <a:rPr lang="en-US" sz="1050" b="0" i="0" u="none" strike="noStrike" dirty="0" smtClean="0">
                          <a:effectLst/>
                          <a:latin typeface="Arial"/>
                        </a:rPr>
                      </a:br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Applied</a:t>
                      </a:r>
                      <a:r>
                        <a:rPr lang="en-US" sz="1050" b="0" i="0" u="none" strike="noStrike" baseline="0" dirty="0" smtClean="0">
                          <a:effectLst/>
                          <a:latin typeface="Arial"/>
                        </a:rPr>
                        <a:t> Business</a:t>
                      </a:r>
                      <a:br>
                        <a:rPr lang="en-US" sz="1050" b="0" i="0" u="none" strike="noStrike" baseline="0" dirty="0" smtClean="0">
                          <a:effectLst/>
                          <a:latin typeface="Arial"/>
                        </a:rPr>
                      </a:br>
                      <a:r>
                        <a:rPr lang="en-US" sz="1050" b="0" i="0" u="none" strike="noStrike" baseline="0" dirty="0" smtClean="0">
                          <a:effectLst/>
                          <a:latin typeface="Arial"/>
                        </a:rPr>
                        <a:t>Applied Science</a:t>
                      </a:r>
                      <a:br>
                        <a:rPr lang="en-US" sz="1050" b="0" i="0" u="none" strike="noStrike" baseline="0" dirty="0" smtClean="0">
                          <a:effectLst/>
                          <a:latin typeface="Arial"/>
                        </a:rPr>
                      </a:br>
                      <a:r>
                        <a:rPr lang="en-US" sz="1050" b="0" i="0" u="none" strike="noStrike" baseline="0" dirty="0" smtClean="0">
                          <a:effectLst/>
                          <a:latin typeface="Arial"/>
                        </a:rPr>
                        <a:t>Applied Tech</a:t>
                      </a:r>
                      <a:br>
                        <a:rPr lang="en-US" sz="1050" b="0" i="0" u="none" strike="noStrike" baseline="0" dirty="0" smtClean="0">
                          <a:effectLst/>
                          <a:latin typeface="Arial"/>
                        </a:rPr>
                      </a:br>
                      <a:r>
                        <a:rPr lang="en-US" sz="1050" b="0" i="0" u="none" strike="noStrike" baseline="0" dirty="0" smtClean="0">
                          <a:effectLst/>
                          <a:latin typeface="Arial"/>
                        </a:rPr>
                        <a:t>Associates Science</a:t>
                      </a:r>
                      <a:endParaRPr lang="en-US" sz="105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Michigan Technological University</a:t>
                      </a:r>
                      <a:r>
                        <a:rPr lang="en-US" sz="1050" b="0" i="0" u="none" strike="noStrike" baseline="30000" dirty="0" smtClean="0">
                          <a:effectLst/>
                          <a:latin typeface="Arial"/>
                        </a:rPr>
                        <a:t> 2,3</a:t>
                      </a:r>
                      <a:endParaRPr lang="en-US" sz="1050" b="0" i="0" u="none" strike="noStrike" baseline="3000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Houghton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Houghton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6,078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5,574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504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Mechanical Engineering</a:t>
                      </a:r>
                    </a:p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General Engineering</a:t>
                      </a:r>
                      <a:br>
                        <a:rPr lang="en-US" sz="1050" b="0" i="0" u="none" strike="noStrike" dirty="0" smtClean="0">
                          <a:effectLst/>
                          <a:latin typeface="Arial"/>
                        </a:rPr>
                      </a:br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Chemical</a:t>
                      </a:r>
                      <a:r>
                        <a:rPr lang="en-US" sz="1050" b="0" i="0" u="none" strike="noStrike" baseline="0" dirty="0" smtClean="0">
                          <a:effectLst/>
                          <a:latin typeface="Arial"/>
                        </a:rPr>
                        <a:t> Engineering</a:t>
                      </a:r>
                    </a:p>
                    <a:p>
                      <a:pPr algn="ctr" fontAlgn="ctr"/>
                      <a:r>
                        <a:rPr lang="en-US" sz="1050" b="0" i="0" u="none" strike="noStrike" baseline="0" dirty="0" smtClean="0">
                          <a:effectLst/>
                          <a:latin typeface="Arial"/>
                        </a:rPr>
                        <a:t>Computer Science</a:t>
                      </a:r>
                    </a:p>
                    <a:p>
                      <a:pPr algn="ctr" fontAlgn="ctr"/>
                      <a:r>
                        <a:rPr lang="en-US" sz="1050" b="0" i="0" u="none" strike="noStrike" baseline="0" dirty="0" smtClean="0">
                          <a:effectLst/>
                          <a:latin typeface="Arial"/>
                        </a:rPr>
                        <a:t>Biomedical Engineering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760"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Northern</a:t>
                      </a:r>
                      <a:r>
                        <a:rPr lang="en-US" sz="1050" b="0" i="0" u="none" strike="noStrike" baseline="0" dirty="0" smtClean="0">
                          <a:effectLst/>
                          <a:latin typeface="Arial"/>
                        </a:rPr>
                        <a:t> Michigan University</a:t>
                      </a:r>
                      <a:r>
                        <a:rPr lang="en-US" sz="1050" b="0" i="0" u="none" strike="noStrike" baseline="30000" dirty="0" smtClean="0">
                          <a:effectLst/>
                          <a:latin typeface="Arial"/>
                        </a:rPr>
                        <a:t> 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Marquette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Marquette</a:t>
                      </a:r>
                      <a:r>
                        <a:rPr lang="en-US" sz="105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8,879</a:t>
                      </a:r>
                      <a:r>
                        <a:rPr lang="en-US" sz="105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7,577</a:t>
                      </a:r>
                      <a:r>
                        <a:rPr lang="en-US" sz="105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1,302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Art &amp; Design</a:t>
                      </a:r>
                    </a:p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Nursing</a:t>
                      </a:r>
                    </a:p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Criminal Justice</a:t>
                      </a:r>
                    </a:p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Elementary</a:t>
                      </a:r>
                      <a:r>
                        <a:rPr lang="en-US" sz="105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Education</a:t>
                      </a:r>
                    </a:p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Biology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8388"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baseline="0" dirty="0" err="1" smtClean="0">
                          <a:effectLst/>
                          <a:latin typeface="Arial"/>
                        </a:rPr>
                        <a:t>Finlandia</a:t>
                      </a:r>
                      <a:endParaRPr lang="en-US" sz="1050" b="0" i="0" u="none" strike="noStrike" baseline="0" dirty="0" smtClean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effectLst/>
                          <a:latin typeface="Arial"/>
                        </a:rPr>
                        <a:t>Houghton</a:t>
                      </a:r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600" y="8839200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://www.gogebic.edu/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://www.admin.mtu.edu/urel/news/media_relations/142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www.admin.mtu.edu/ia/Fact_Book/index.html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www.nmu.edu/institutionalresearch/node/1222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://www.nmu.edu/value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/>
          </a:p>
        </p:txBody>
      </p:sp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29314"/>
              </p:ext>
            </p:extLst>
          </p:nvPr>
        </p:nvGraphicFramePr>
        <p:xfrm>
          <a:off x="762000" y="2514600"/>
          <a:ext cx="6324599" cy="327659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676400"/>
                <a:gridCol w="914400"/>
                <a:gridCol w="914400"/>
                <a:gridCol w="1829879"/>
                <a:gridCol w="989520"/>
              </a:tblGrid>
              <a:tr h="65054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RESEARCH BASE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47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Name of Center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Location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Affiliation (e.g. Corporate, Non-Profit, University, Government, etc.)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Research Specialty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76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County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336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Michigan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State University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Extension Office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/>
                        </a:rPr>
                        <a:t> 1</a:t>
                      </a:r>
                      <a:endParaRPr lang="en-US" sz="1000" b="0" i="0" u="none" strike="noStrike" baseline="3000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Ontonagon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Ontonagon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Michigan State University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Agriculture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9296400"/>
            <a:ext cx="685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://msue.anr.msu.edu/county/ontonagon/ontonagon_county_staff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26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86823"/>
              </p:ext>
            </p:extLst>
          </p:nvPr>
        </p:nvGraphicFramePr>
        <p:xfrm>
          <a:off x="609599" y="1600200"/>
          <a:ext cx="6477001" cy="7535044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631698"/>
                <a:gridCol w="1288183"/>
                <a:gridCol w="1222227"/>
                <a:gridCol w="1308108"/>
                <a:gridCol w="1026785"/>
              </a:tblGrid>
              <a:tr h="58521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TAXATION </a:t>
                      </a:r>
                      <a:r>
                        <a:rPr lang="en-US" sz="1200" b="1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200" b="1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8674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Corporate Income Tax/Franchise Tax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State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739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Rate (range)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674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Personal Income Tax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State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739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Rate (Range)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4.33%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16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Sales/Use Tax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Rate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807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State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6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%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80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Sales Tax Rate by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Utility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807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Electric Power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807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Natural Gas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739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Fuel Oil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.19/gal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943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TOTAL PROPERTY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TAX RATES</a:t>
                      </a:r>
                      <a:endParaRPr lang="en-US" sz="1600" b="0" i="0" u="none" strike="noStrike" dirty="0" smtClean="0"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TOTAL MILLAGE (2013)</a:t>
                      </a:r>
                      <a:r>
                        <a:rPr lang="en-US" sz="12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2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  <a:p>
                      <a:pPr algn="ctr" fontAlgn="ctr"/>
                      <a:endParaRPr lang="en-US" sz="1200" b="0" i="0" u="none" strike="noStrike" baseline="5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26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Ontonagon County Townships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Principal Residence or 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Ag Exemption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Non Homestead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Industrial Personal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Commercial Personal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769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Bergland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30.3495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48.3495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24.3495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36.3495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74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Bohemia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31.4728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38.9228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32.0304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49.4728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56.9228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50.0304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25.4728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32.9228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26.0304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37.4728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44.9228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38.0304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Carp Lake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28.6495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46.6495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22.6495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34.6495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Greenland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29.2864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47.28.64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23.2864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35.2864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Haight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30.8597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48.8597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24.8597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36.8597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Interior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33.7995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51.7995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27.7995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39.7995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Matchwood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32.3495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50.3495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26.3495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38.3495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McMillan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34.6226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52.6226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28.6226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40.6226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Ontonagon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31.2559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49.2559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25.2559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37.2559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Village of Ontonagon</a:t>
                      </a:r>
                      <a:endParaRPr lang="en-US" sz="10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42.2559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60.2559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36.2559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48.2559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Rockland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32.3192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50.3192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26.3192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38.3192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Stannard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31.8995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49.8995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25.8995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37.8995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9525000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http://www.michiganbusiness.org/site-selection/commercial-real-estate-database/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://www.michigan.gov/documents/taxes/2013_Total_Rates_450527_7.pdf</a:t>
            </a:r>
          </a:p>
        </p:txBody>
      </p:sp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313718"/>
              </p:ext>
            </p:extLst>
          </p:nvPr>
        </p:nvGraphicFramePr>
        <p:xfrm>
          <a:off x="409932" y="1524000"/>
          <a:ext cx="7064018" cy="7511495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066800"/>
                <a:gridCol w="876338"/>
                <a:gridCol w="266662"/>
                <a:gridCol w="1066800"/>
                <a:gridCol w="609676"/>
                <a:gridCol w="380924"/>
                <a:gridCol w="201419"/>
                <a:gridCol w="1363221"/>
                <a:gridCol w="116840"/>
                <a:gridCol w="1115338"/>
              </a:tblGrid>
              <a:tr h="650320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ENVIRONMENTAL</a:t>
                      </a:r>
                      <a:endParaRPr lang="en-US" sz="1600" b="1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025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Area in Attainment for Federal Air Pollution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Regulations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Yes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126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Ozone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126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Carbon Monoxide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126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Particular Matter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126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Lead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126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Sulfur Dioxide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126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Nitrogen Dioxide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6001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State Instituted a One-Stop Air &amp;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Water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Quality Permitting System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0569">
                <a:tc rowSpan="2" gridSpan="7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Licensed Hazardous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/>
                        </a:rPr>
                        <a:t> Waste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Haulers Serving the Area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2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Stenberg Brothers</a:t>
                      </a:r>
                      <a:b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1315 US Highway 2 &amp; 41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Bark River, MI</a:t>
                      </a:r>
                    </a:p>
                    <a:p>
                      <a:pPr algn="ctr"/>
                      <a:r>
                        <a:rPr lang="en-US" sz="10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906-466-9908</a:t>
                      </a:r>
                      <a:endParaRPr lang="en-US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http://www.stenbergs.us/handwash.htm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7742">
                <a:tc gridSpan="7"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Krist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Oil Company</a:t>
                      </a:r>
                      <a:b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303 Selden Rd</a:t>
                      </a:r>
                      <a:b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Iron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River, MI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037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Contact Information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Name of Agency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Address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188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Phone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22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Air Permit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Michigan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Department of Environmental Quality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dirty="0" smtClean="0">
                          <a:effectLst/>
                          <a:latin typeface="Arial"/>
                        </a:rPr>
                        <a:t>1504 W. Washington, 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dirty="0" smtClean="0">
                          <a:effectLst/>
                          <a:latin typeface="Arial"/>
                        </a:rPr>
                        <a:t>Marquette, MI 49855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906-228-4853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22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Water Permit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Western Upper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Peninsula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Health Department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210 N. Moore St., </a:t>
                      </a:r>
                      <a:br>
                        <a:rPr lang="en-US" sz="1000" b="0" i="0" u="none" strike="noStrike" dirty="0" smtClean="0">
                          <a:effectLst/>
                          <a:latin typeface="Arial"/>
                        </a:rPr>
                      </a:b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Bessemer, MI 49911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906-667-0263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22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Hazardous Waste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Ontonagon County Clerk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725 Greenland, 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Ontonagon, MI 49953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906-884-4255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0523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Landfill Contact Information </a:t>
                      </a:r>
                      <a:r>
                        <a:rPr lang="en-US" sz="1000" b="1" i="0" u="none" strike="noStrike" baseline="5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b="1" i="0" u="none" strike="noStrike" baseline="5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14274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Name of Agency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Capacity Remaining</a:t>
                      </a:r>
                    </a:p>
                    <a:p>
                      <a:pPr algn="ctr" fontAlgn="ctr"/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(Cubic Yards)</a:t>
                      </a:r>
                      <a:endParaRPr lang="en-US" sz="1000" b="1" i="1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Projected  </a:t>
                      </a:r>
                    </a:p>
                    <a:p>
                      <a:pPr algn="ctr" fontAlgn="ctr"/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Years of Remaining Capacity</a:t>
                      </a:r>
                      <a:endParaRPr lang="en-US" sz="1000" b="1" i="1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i="1" u="none" strike="noStrike" dirty="0" smtClean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i="1" u="none" strike="noStrike" dirty="0" smtClean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9968"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 &amp; W Landfill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2,042,396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years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 11877 State Hwy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M38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Ontonagon, MI 49953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906-883-3504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0410">
                <a:tc vMerge="1">
                  <a:txBody>
                    <a:bodyPr/>
                    <a:lstStyle/>
                    <a:p>
                      <a:pPr algn="l" fontAlgn="ctr"/>
                      <a:endParaRPr lang="en-US" sz="1000" b="1" i="0" u="none" strike="noStrike" baseline="5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14274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Evergreen Landfill &amp; Recycling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1,000,000+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years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Hwy M-38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Ontonagon, MI 49953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906-884-6155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81000" y="9235470"/>
            <a:ext cx="709295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www.deq.state.mi.us/aps/downloads/rop/pub_ntce/N6035/N6035%20Staff%20Report%2011-28-12.pdf </a:t>
            </a:r>
          </a:p>
          <a:p>
            <a:pPr font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://michigan.gov/documents/dnre/Part13_2009_313978_7.pdf</a:t>
            </a:r>
          </a:p>
          <a:p>
            <a:pPr font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 http://www.michigan.gov/documents/deq/DEQ-OWMRP-SWS-SolidWasteAnnualReportFY2013_447054_7.pdf</a:t>
            </a:r>
          </a:p>
          <a:p>
            <a:pPr font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 http://www.yellowpages.com/ontonagon-mi/mip/k-w-landfill-inc-452933282</a:t>
            </a:r>
          </a:p>
          <a:p>
            <a:pPr font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 Personal communication with Sue Preiss, Ontonagon Economic Development Corporation</a:t>
            </a:r>
          </a:p>
        </p:txBody>
      </p:sp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798277"/>
              </p:ext>
            </p:extLst>
          </p:nvPr>
        </p:nvGraphicFramePr>
        <p:xfrm>
          <a:off x="685800" y="1731728"/>
          <a:ext cx="6400800" cy="642166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361313"/>
                <a:gridCol w="3039487"/>
              </a:tblGrid>
              <a:tr h="69150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TRANSPORTATION</a:t>
                      </a:r>
                    </a:p>
                  </a:txBody>
                  <a:tcPr marL="5532" marR="5532" marT="55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444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Distance </a:t>
                      </a:r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in Miles to the Five Nearest Metro Areas</a:t>
                      </a:r>
                    </a:p>
                  </a:txBody>
                  <a:tcPr marL="5532" marR="5532" marT="55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8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Metro Area</a:t>
                      </a:r>
                    </a:p>
                  </a:txBody>
                  <a:tcPr marL="5532" marR="5532" marT="55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Miles</a:t>
                      </a:r>
                    </a:p>
                  </a:txBody>
                  <a:tcPr marL="5532" marR="5532" marT="55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 Green Bay, WI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 Madison, WI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 Minneapolis, MN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 Chicago, IL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 Detroit, MI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786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Railroads (by Rail Carrier)</a:t>
                      </a:r>
                    </a:p>
                  </a:txBody>
                  <a:tcPr marL="5532" marR="5532" marT="55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Canadian National Railway, E&amp;LS Railroad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786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Commercial Airport</a:t>
                      </a:r>
                    </a:p>
                  </a:txBody>
                  <a:tcPr marL="5532" marR="5532" marT="55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Houghton County Memorial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Distance from the Community in Miles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7.4 miles from city of Houghton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# of Runways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Runway Lengths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000" b="0" i="0" u="none" strike="noStrike" dirty="0">
                          <a:effectLst/>
                          <a:latin typeface="Arial"/>
                        </a:rPr>
                        <a:t>2 at </a:t>
                      </a:r>
                      <a:r>
                        <a:rPr lang="da-DK" sz="1000" b="0" i="0" u="none" strike="noStrike" dirty="0" smtClean="0">
                          <a:effectLst/>
                          <a:latin typeface="Arial"/>
                        </a:rPr>
                        <a:t>6500 x 150 ft</a:t>
                      </a:r>
                      <a:r>
                        <a:rPr lang="da-DK" sz="1000" b="0" i="0" u="none" strike="noStrike" dirty="0">
                          <a:effectLst/>
                          <a:latin typeface="Arial"/>
                        </a:rPr>
                        <a:t>., 2 at 520 x 100 ft.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Carriers (Names) Serving Airport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Passenger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United (operated by SkyWest)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Charter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Charter Service to Isle Royale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Air Cargo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0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 Cities Served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Number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055">
                <a:tc>
                  <a:txBody>
                    <a:bodyPr/>
                    <a:lstStyle/>
                    <a:p>
                      <a:pPr marL="228600" indent="-228600" algn="l" fontAlgn="ctr">
                        <a:buAutoNum type="arabicPeriod"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Chicago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 flights a day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786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Distance to the Nearest General Aviation Airport</a:t>
                      </a:r>
                    </a:p>
                  </a:txBody>
                  <a:tcPr marL="5532" marR="5532" marT="55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Ontonagon County Airport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Location/City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Ontonagon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Driving Distance from the Community in Miles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 miles W of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Ontonagon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# of Runways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Runway Lengths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3503 x 75ft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Full Instrument Landing Capabilities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Hours of Operation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Unattended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786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Ports</a:t>
                      </a:r>
                    </a:p>
                  </a:txBody>
                  <a:tcPr marL="5532" marR="5532" marT="55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Nearest Port (Name, City, Miles from Area)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Ontonagon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River, Lake or Ocean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Lake Superior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862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463871"/>
              </p:ext>
            </p:extLst>
          </p:nvPr>
        </p:nvGraphicFramePr>
        <p:xfrm>
          <a:off x="685800" y="1524000"/>
          <a:ext cx="6400800" cy="717924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148781"/>
                <a:gridCol w="2252019"/>
              </a:tblGrid>
              <a:tr h="6096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GOVERNMENT</a:t>
                      </a:r>
                      <a:endParaRPr lang="en-US" sz="1200" b="1" i="0" u="none" strike="noStrike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73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City </a:t>
                      </a:r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Government </a:t>
                      </a:r>
                      <a:endParaRPr lang="en-US" sz="1000" b="1" i="0" u="none" strike="noStrike" baseline="5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351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Village of Ontonagon</a:t>
                      </a:r>
                      <a:endParaRPr lang="en-US" sz="1000" b="0" i="0" u="none" strike="noStrike" baseline="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Form </a:t>
                      </a:r>
                      <a:r>
                        <a:rPr lang="en-US" sz="1000" b="0" i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(Structure)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Council - President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Village President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William R. Johnson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474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Village Manager (Yes or No)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b="0" i="0" u="none" strike="noStrike" baseline="5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 – Joseph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Erickson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6281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 Clerk/ Treasurer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b="0" i="0" u="none" strike="noStrike" baseline="4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Marcia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Aho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-Black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59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Village of Ontonagon</a:t>
                      </a:r>
                    </a:p>
                    <a:p>
                      <a:pPr algn="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Village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Council Members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b="0" i="0" u="none" strike="noStrike" baseline="3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William R. Johnson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Elmer Marks, Jr.</a:t>
                      </a:r>
                      <a:b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 </a:t>
                      </a:r>
                      <a:r>
                        <a:rPr lang="en-US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Chastan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John Cane</a:t>
                      </a:r>
                      <a:b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John Hamm</a:t>
                      </a:r>
                      <a:b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Diane </a:t>
                      </a:r>
                      <a:r>
                        <a:rPr lang="en-US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Kattelus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Tony </a:t>
                      </a:r>
                      <a:r>
                        <a:rPr lang="en-US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Smydra</a:t>
                      </a:r>
                      <a:endParaRPr lang="en-US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1592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County </a:t>
                      </a:r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Government</a:t>
                      </a:r>
                      <a:r>
                        <a:rPr lang="en-US" sz="1000" b="1" i="0" u="none" strike="noStrike" baseline="5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000" b="1" i="0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 (Structure)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Commission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318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Board Members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318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County Administrator (Yes or No)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318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Clerk/ Register of Deeds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Stacy C. Preiss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318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Treasurer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Diana J.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Killoran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318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Equalization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Rose Lee Slocum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318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Sherriff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Dale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Rantala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318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Assessor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 Slocum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LuAnn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Hayrynen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3159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Ontonagon County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Commissioners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Eugene Fizzer – District</a:t>
                      </a:r>
                      <a:r>
                        <a:rPr lang="en-US" sz="10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</a:t>
                      </a:r>
                      <a:endParaRPr lang="en-US" sz="10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James Altenburg – District 2 </a:t>
                      </a:r>
                      <a:br>
                        <a:rPr lang="en-US" sz="1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John E. </a:t>
                      </a:r>
                      <a:r>
                        <a:rPr lang="en-US" sz="10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Pelkola</a:t>
                      </a:r>
                      <a:r>
                        <a:rPr lang="en-US" sz="10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District 3</a:t>
                      </a:r>
                      <a:br>
                        <a:rPr lang="en-US" sz="10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Carl R. </a:t>
                      </a:r>
                      <a:r>
                        <a:rPr lang="en-US" sz="1000" b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Nykanen</a:t>
                      </a:r>
                      <a:r>
                        <a:rPr lang="en-US" sz="10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District 4 </a:t>
                      </a:r>
                      <a:br>
                        <a:rPr lang="en-US" sz="10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Dale Parent – District 5 </a:t>
                      </a:r>
                      <a:endParaRPr lang="en-US" sz="10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3159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Ontonagon County Economic Development Corporation</a:t>
                      </a:r>
                    </a:p>
                    <a:p>
                      <a:pPr algn="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Board Members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Sue Preiss – President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Thomas Poisson – Vice President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Dwayne Holtz, Secretary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Nancy Hillier,</a:t>
                      </a:r>
                      <a:r>
                        <a:rPr lang="en-US" sz="10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Treasurer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Harold Amos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Robert Schulz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James Altenburg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Beth Allen – Staff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57200" y="9525000"/>
            <a:ext cx="38862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://villageofontonagon.org/subcommittees-2/village-council-officers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 http://www.lwvccmi.org/ontonag.html</a:t>
            </a:r>
          </a:p>
        </p:txBody>
      </p:sp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652259"/>
              </p:ext>
            </p:extLst>
          </p:nvPr>
        </p:nvGraphicFramePr>
        <p:xfrm>
          <a:off x="685800" y="1447800"/>
          <a:ext cx="6248400" cy="7701577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060151"/>
                <a:gridCol w="2188249"/>
              </a:tblGrid>
              <a:tr h="5334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GOVERNMENT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766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State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Government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Form (Structure)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Bicameral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# of Elected Officials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148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Upper House Representing Area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Total Statewide Upper House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Lower House Representing Area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Total Statewide Lower House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110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State Representative Serving the Area </a:t>
                      </a:r>
                      <a:r>
                        <a:rPr lang="en-US" sz="10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baseline="300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9123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Legislative 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 District 110</a:t>
                      </a:r>
                    </a:p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Represents 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Counties: Baraga, Gogebic, Houghton, Iron, 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</a:p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Keweenaw, Marquette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Ontonagon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Dianda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State Senator Serving the Area </a:t>
                      </a:r>
                      <a:r>
                        <a:rPr lang="en-US" sz="10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b="0" i="0" u="none" strike="noStrike" baseline="300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Legislative 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Senate District 38</a:t>
                      </a:r>
                    </a:p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Represents 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Counties: Alger, Baraga, Delta, Dickinson, Gogebic, </a:t>
                      </a:r>
                      <a:endParaRPr lang="en-US" sz="10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Houghton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Iron, Keweenaw, Luce, Marquette, Menominee, </a:t>
                      </a:r>
                      <a:endParaRPr lang="en-US" sz="10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Ontonagon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Schoolcraft </a:t>
                      </a:r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 </a:t>
                      </a:r>
                      <a:r>
                        <a:rPr lang="en-US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Casperson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Governor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4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Rick Snyder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Jan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. 1, 2015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Allowed to Run for Another Term (Yes or No)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Nov.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4, 2014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66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US Government Representation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293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Congressional Districts Listed by District # in the Service Area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(By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District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)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19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US Congresspersons Serving the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Area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5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Dan </a:t>
                      </a:r>
                      <a:r>
                        <a:rPr lang="en-US" sz="1000" b="0" i="0" u="none" strike="noStrike" dirty="0" err="1">
                          <a:effectLst/>
                          <a:latin typeface="Arial"/>
                        </a:rPr>
                        <a:t>Benishek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Jan. 3, 2015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Nov. 4, 2014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29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US Senators Serving Area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Carl Levin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Jan. 3, 2015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Nov. 4, 2014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Debbie Stabenow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Jan. 3, 2018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Nov. 4, 2017</a:t>
                      </a:r>
                    </a:p>
                  </a:txBody>
                  <a:tcPr marL="7750" marR="7750" marT="7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9273570"/>
            <a:ext cx="3886201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 http://www.michigan.gov/som/0,4669,7-192-29701_29704---,00.html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 http://www.house.mi.gov/mhrpublic/ 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3 http://www.senatortomcasperson.com/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://www.michigan.gov/snyder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://www.contactingthecongress.org</a:t>
            </a:r>
          </a:p>
        </p:txBody>
      </p:sp>
    </p:spTree>
    <p:extLst>
      <p:ext uri="{BB962C8B-B14F-4D97-AF65-F5344CB8AC3E}">
        <p14:creationId xmlns:p14="http://schemas.microsoft.com/office/powerpoint/2010/main" val="1656585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15679"/>
              </p:ext>
            </p:extLst>
          </p:nvPr>
        </p:nvGraphicFramePr>
        <p:xfrm>
          <a:off x="819148" y="1752600"/>
          <a:ext cx="6400802" cy="5587337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886200"/>
                <a:gridCol w="1257301"/>
                <a:gridCol w="1257301"/>
              </a:tblGrid>
              <a:tr h="51276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QUALITY OF LIFE</a:t>
                      </a:r>
                      <a:endParaRPr lang="en-US" sz="1600" b="1" i="0" u="none" strike="noStrike" dirty="0">
                        <a:effectLst/>
                        <a:latin typeface="Arial Black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39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     Housing 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2012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40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Number 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Housing Units (2013)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5,625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Occupied Housing Units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baseline="3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3,333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58.8%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Vacant Housing Units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2,337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41.2%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Homeowner Vacancy Rate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2.4%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75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Median Value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$73,100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5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>
                          <a:effectLst/>
                          <a:latin typeface="Arial Black" panose="020B0A04020102020204" pitchFamily="34" charset="0"/>
                        </a:rPr>
                        <a:t>Number of Single Family Homes 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For </a:t>
                      </a:r>
                      <a:r>
                        <a:rPr lang="en-US" sz="1000" b="0" i="0" u="none" strike="noStrike" baseline="0" dirty="0">
                          <a:effectLst/>
                          <a:latin typeface="Arial Black" panose="020B0A04020102020204" pitchFamily="34" charset="0"/>
                        </a:rPr>
                        <a:t>Sale by 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Price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en-US" sz="1000" b="0" i="0" u="none" strike="noStrike" baseline="3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Number (#)</a:t>
                      </a:r>
                      <a:endParaRPr lang="en-US" sz="1000" b="0" i="0" u="none" strike="noStrike" baseline="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Percent (%)</a:t>
                      </a:r>
                      <a:endParaRPr lang="en-US" sz="1000" b="0" i="0" u="none" strike="noStrike" baseline="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 than $50,000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863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30.2%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$50,000 - $99,999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1,021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35.7%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6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$100,000 – $149,999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13.6%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$150,000 - $199,999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$200,000 - $299,999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233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8.1%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$300,000 - $499,999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$500,000 - $999,999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$1,000,000 or more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5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Rentals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en-US" sz="1000" b="0" i="0" u="none" strike="noStrike" baseline="5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Average Monthly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Gross Median Rent 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Paid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$421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Rental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Vacancy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Rate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7.4%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57200" y="9525000"/>
            <a:ext cx="70820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factfinder2.census.gov/faces/tableservices/jsf/pages/productview.xhtml?pid=PEP_2013_PEPANNHU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 http://factfinder2.census.gov/faces/tableservices/jsf/pages/productview.xhtml?pid=ACS_12_5YR_DP04</a:t>
            </a:r>
          </a:p>
        </p:txBody>
      </p:sp>
    </p:spTree>
    <p:extLst>
      <p:ext uri="{BB962C8B-B14F-4D97-AF65-F5344CB8AC3E}">
        <p14:creationId xmlns:p14="http://schemas.microsoft.com/office/powerpoint/2010/main" val="300790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9677400"/>
            <a:ext cx="524185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http://www.ontonagonmi.org/home.html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075923"/>
              </p:ext>
            </p:extLst>
          </p:nvPr>
        </p:nvGraphicFramePr>
        <p:xfrm>
          <a:off x="685800" y="1676400"/>
          <a:ext cx="6591304" cy="702132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18290"/>
                <a:gridCol w="1839310"/>
                <a:gridCol w="838200"/>
                <a:gridCol w="76200"/>
                <a:gridCol w="2019304"/>
              </a:tblGrid>
              <a:tr h="56314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QUALITY </a:t>
                      </a:r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OF </a:t>
                      </a:r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LIFE </a:t>
                      </a:r>
                      <a:endParaRPr lang="en-US" sz="1200" b="1" i="0" u="none" strike="noStrike" dirty="0">
                        <a:effectLst/>
                        <a:latin typeface="Arial Black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424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Culture </a:t>
                      </a:r>
                      <a:r>
                        <a:rPr lang="en-US" sz="1050" b="0" i="0" u="none" strike="noStrike" baseline="5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50" b="0" i="0" u="none" strike="noStrike" baseline="5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524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Top </a:t>
                      </a:r>
                      <a:r>
                        <a:rPr lang="en-US" sz="1000" b="0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Annual </a:t>
                      </a:r>
                      <a:r>
                        <a:rPr lang="en-US" sz="1000" b="0" i="1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Event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1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Dates - 2014</a:t>
                      </a:r>
                      <a:endParaRPr lang="en-US" sz="1000" b="0" i="1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200"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Bruce Crossing 4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July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1000" baseline="30000" dirty="0" smtClean="0">
                          <a:latin typeface="Arial" pitchFamily="34" charset="0"/>
                          <a:cs typeface="Arial" pitchFamily="34" charset="0"/>
                        </a:rPr>
                        <a:t>th</a:t>
                      </a: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 of July weekend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200"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 Pine 4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July 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1000" baseline="30000" dirty="0" smtClean="0">
                          <a:latin typeface="Arial" pitchFamily="34" charset="0"/>
                          <a:cs typeface="Arial" pitchFamily="34" charset="0"/>
                        </a:rPr>
                        <a:t>th</a:t>
                      </a: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 of July weekend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200"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Lake Superior Days – Village of Ontonagon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July 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200"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Porcupine Mountain Music Festival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August 23-25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200"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Labor Day Festivities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September, Labor </a:t>
                      </a: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Day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 weekend</a:t>
                      </a:r>
                      <a:endParaRPr lang="en-US" sz="1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4974"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Ewen Log Jamboree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September, last weekend</a:t>
                      </a:r>
                      <a:endParaRPr lang="en-US" sz="1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Ontonagon Hometown Christmas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December, 1</a:t>
                      </a:r>
                      <a:r>
                        <a:rPr lang="en-US" sz="1000" baseline="30000" dirty="0" smtClean="0">
                          <a:latin typeface="Arial" pitchFamily="34" charset="0"/>
                          <a:cs typeface="Arial" pitchFamily="34" charset="0"/>
                        </a:rPr>
                        <a:t>st</a:t>
                      </a: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 weekend</a:t>
                      </a:r>
                      <a:endParaRPr lang="en-US" sz="1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 gridSpan="5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CULTURAL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PLACES</a:t>
                      </a:r>
                      <a:endParaRPr lang="en-US" sz="1600" b="0" i="0" u="none" strike="noStrike" dirty="0" smtClean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200">
                <a:tc rowSpan="5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Recreational Outlets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/>
                        </a:rPr>
                        <a:t>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within a 2 Hour Drive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dirty="0" smtClean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Museums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Theater Companies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37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Ontonagon County Historical Museum</a:t>
                      </a:r>
                      <a:b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Ontonagon Light House</a:t>
                      </a:r>
                      <a:b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Keweenaw Historic National Park</a:t>
                      </a:r>
                      <a:b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Iron County Museum</a:t>
                      </a:r>
                      <a:b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Bergland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Matchwood Museum</a:t>
                      </a:r>
                      <a:b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Ironwood Area Historical Museum</a:t>
                      </a:r>
                      <a:b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Wakefield Historical Society</a:t>
                      </a:r>
                      <a:b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Rockland Historical Museum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Settlers Depot Gallery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Theatre North</a:t>
                      </a:r>
                      <a:b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Ontonagon Performing Arts</a:t>
                      </a:r>
                      <a:b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Historic Ironwood Theatre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00">
                <a:tc vMerge="1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Dance Companies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Symphony Orchestras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11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Ironwood Dance Company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Keweenaw Symphony Orchestra </a:t>
                      </a:r>
                      <a:b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Marquette Symphony Orchestra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0774">
                <a:tc vMerge="1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Ontonagon Village &amp; Recreation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Center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Adventure Mountain Stock car races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MI-TRALE: ATV Trails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Snowshoe Trails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Porcupine Mountain State Park &amp; Ski Hill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Porcupine Mountain State Park Campground facilities &amp; trails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Ontonagon Golf Club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Ontonagon Township Park on Lake Superior – shower facilities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Ontonagon County Park on Lake Gogebic – 30+ camp sites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Ontonagon County Marina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access to Lake Superior</a:t>
                      </a: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4513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290450"/>
              </p:ext>
            </p:extLst>
          </p:nvPr>
        </p:nvGraphicFramePr>
        <p:xfrm>
          <a:off x="533400" y="1905000"/>
          <a:ext cx="6591304" cy="457199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18290"/>
                <a:gridCol w="4773014"/>
              </a:tblGrid>
              <a:tr h="52033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QUALITY OF </a:t>
                      </a:r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LIFE </a:t>
                      </a:r>
                      <a:endParaRPr lang="en-US" sz="1200" b="1" i="0" u="none" strike="noStrike" dirty="0">
                        <a:effectLst/>
                        <a:latin typeface="Arial Black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9302">
                <a:tc gridSpan="2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Education </a:t>
                      </a:r>
                      <a:endParaRPr lang="en-US" sz="1000" b="0" i="0" u="none" strike="noStrike" baseline="30000" dirty="0" smtClean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9302">
                <a:tc rowSpan="3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School Districts</a:t>
                      </a:r>
                      <a:endParaRPr lang="en-US" sz="1000" b="0" i="0" u="none" strike="noStrike" dirty="0" smtClean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Ontonagon Area School District – designated as area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vocational center </a:t>
                      </a:r>
                      <a:r>
                        <a:rPr lang="en-US" sz="10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93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Ewen-Trout Creek Consolidated School District </a:t>
                      </a:r>
                      <a:r>
                        <a:rPr lang="en-US" sz="10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9302">
                <a:tc vMerge="1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Gogebic Ontonagon Intermediate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School District </a:t>
                      </a:r>
                      <a:r>
                        <a:rPr lang="en-US" sz="10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9302">
                <a:tc gridSpan="2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Health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/>
                        </a:rPr>
                        <a:t> Care</a:t>
                      </a:r>
                      <a:endParaRPr lang="en-US" sz="1000" b="0" i="0" u="none" strike="noStrike" dirty="0" smtClean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9302">
                <a:tc row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Hospitals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ASPIRIUS Hospital (multiple locations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n-US" sz="10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000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93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Marquette General – Ontonagon Community Health Center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000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8644">
                <a:tc rowSpan="3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Outpatient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/>
                        </a:rPr>
                        <a:t> Clinics</a:t>
                      </a:r>
                      <a:endParaRPr lang="en-US" sz="1000" b="0" i="0" u="none" strike="noStrike" dirty="0" smtClean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ASPIRUS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UP Clinic – Bruce Crossing </a:t>
                      </a:r>
                      <a:r>
                        <a:rPr lang="en-US" sz="10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  <a:p>
                      <a:pPr algn="ctr"/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ASPIRUS Family Practice Clinic – Ontonagon </a:t>
                      </a:r>
                      <a:r>
                        <a:rPr lang="en-US" sz="10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000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93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Western Upper Peninsula Health Department </a:t>
                      </a:r>
                      <a:r>
                        <a:rPr lang="en-US" sz="10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9302">
                <a:tc vMerge="1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Ewen Medical Center </a:t>
                      </a:r>
                      <a:r>
                        <a:rPr lang="en-US" sz="10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000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9302"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Dental Clinics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Ewen Dental Center </a:t>
                      </a:r>
                      <a:r>
                        <a:rPr lang="en-US" sz="10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000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33400" y="8458200"/>
            <a:ext cx="5241851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http://www.oasd.k12.mi.us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http://www.etc.k12.mi.us/?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page_id=4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http://www.goisd.org/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http://www.aspiruskeweenaw.org/index.cfm?pid=21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http://ww4.mgh.org/provider/SitePages/Ontonagon%20Community%20Health%20Center.aspx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 http://www.aspirus-ontonagon.org/physicians/clinics.cfm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http://www.wupdhd.org/contact-us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www.upruralhealth.org/ewen.aspx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http://www.upruralhealth.org/ewen_dental.aspx</a:t>
            </a:r>
          </a:p>
        </p:txBody>
      </p:sp>
    </p:spTree>
    <p:extLst>
      <p:ext uri="{BB962C8B-B14F-4D97-AF65-F5344CB8AC3E}">
        <p14:creationId xmlns:p14="http://schemas.microsoft.com/office/powerpoint/2010/main" val="1717876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384781"/>
              </p:ext>
            </p:extLst>
          </p:nvPr>
        </p:nvGraphicFramePr>
        <p:xfrm>
          <a:off x="533400" y="1600200"/>
          <a:ext cx="6705600" cy="667967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371600"/>
                <a:gridCol w="1066800"/>
                <a:gridCol w="1676400"/>
                <a:gridCol w="1143000"/>
                <a:gridCol w="228601"/>
                <a:gridCol w="1219199"/>
              </a:tblGrid>
              <a:tr h="52744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Arial Black"/>
                        </a:rPr>
                        <a:t>LABOR FORCE CHARACTERISTICS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2768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Non-Agricultural Employment Reported by Place of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Work </a:t>
                      </a:r>
                      <a:r>
                        <a:rPr lang="en-US" sz="1000" b="0" i="0" u="none" strike="noStrike" baseline="45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Total Number Employed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3408">
                <a:tc gridSpan="3" vMerge="1">
                  <a:txBody>
                    <a:bodyPr/>
                    <a:lstStyle/>
                    <a:p>
                      <a:pPr algn="l" fontAlgn="t"/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2013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69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Mining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5079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Construction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141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5079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Manufacturing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15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975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Public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Utilities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55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5079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Wholesale Trade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24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5079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Retail Trade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383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5079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Finance, Insurance &amp; Real Estate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265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257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5079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Healthcare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232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5079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Agriculture &amp; Forestry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159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5079">
                <a:tc gridSpan="3">
                  <a:txBody>
                    <a:bodyPr/>
                    <a:lstStyle/>
                    <a:p>
                      <a:pPr marL="0" marR="0" indent="0" algn="l" defTabSz="101882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Service*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588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588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041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Government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378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373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532">
                <a:tc gridSpan="3"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Total    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 smtClean="0">
                          <a:effectLst/>
                          <a:latin typeface="Arial"/>
                        </a:rPr>
                        <a:t>2,241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2,203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281">
                <a:tc gridSpan="3"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Resident Employment Reported by Group Occupation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2012</a:t>
                      </a:r>
                      <a:endParaRPr lang="en-US" sz="10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000" b="1" i="0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532">
                <a:tc gridSpan="3"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Management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Business/ Science/ Art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532">
                <a:tc gridSpan="3"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Service</a:t>
                      </a: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532">
                <a:tc gridSpan="3"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Sales 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Office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512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4532">
                <a:tc gridSpan="3"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Natural 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Resources/ Construction/ Maintenance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317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532">
                <a:tc gridSpan="3"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Production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Transportation/ Material Moving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398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532">
                <a:tc gridSpan="3"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2,460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1084">
                <a:tc rowSpan="2"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Labor Participation Rate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 Percent (2012)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>
                          <a:effectLst/>
                          <a:latin typeface="Arial Black" panose="020B0A04020102020204" pitchFamily="34" charset="0"/>
                        </a:rPr>
                        <a:t>Commute 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To Work Time (2012)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Percent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(%)</a:t>
                      </a:r>
                      <a:endParaRPr lang="en-US" sz="1000" b="0" i="0" u="none" strike="noStrike" baseline="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0721">
                <a:tc gridSpan="2" v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 than 10 minutes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35.1%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355"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Male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53.3%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to 19 minutes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25.5%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057"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Female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46.7%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– 29 minutes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11.7%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057">
                <a:tc row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u="none" strike="noStrike" dirty="0" smtClean="0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u="none" strike="noStrike" dirty="0" smtClean="0"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minutes or more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27.7%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0055">
                <a:tc v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Travel Time</a:t>
                      </a:r>
                      <a:endParaRPr lang="en-US" sz="1000" b="0" i="0" u="none" strike="noStrike" baseline="5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23.2 minutes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70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*Services includes Professional, Technical, Scientific, Administrative, Support, Waste and Remediation, Educational, Food and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Accommodation,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and other services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57200" y="9296400"/>
            <a:ext cx="617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http://www.economicmodeling.com/data/usa-data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 http://factfinder2.census.gov/faces/tableservices/jsf/pages/productview.xhtml?pid=ACS_12_5YR_S2401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://factfinder2.census.gov/faces/tableservices/jsf/pages/productview.xhtml?pid=ACS_12_5YR_S2401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://factfinder2.census.gov/faces/tableservices/jsf/pages/productview.xhtml?pid=ACS_12_5YR_S0801</a:t>
            </a:r>
          </a:p>
        </p:txBody>
      </p:sp>
    </p:spTree>
    <p:extLst>
      <p:ext uri="{BB962C8B-B14F-4D97-AF65-F5344CB8AC3E}">
        <p14:creationId xmlns:p14="http://schemas.microsoft.com/office/powerpoint/2010/main" val="108459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907189"/>
              </p:ext>
            </p:extLst>
          </p:nvPr>
        </p:nvGraphicFramePr>
        <p:xfrm>
          <a:off x="1219200" y="2819401"/>
          <a:ext cx="5486400" cy="3214547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208016"/>
                <a:gridCol w="1278384"/>
              </a:tblGrid>
              <a:tr h="89541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LABOR - MANAGEMENT RELATIONS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41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 Black" panose="020B0A04020102020204" pitchFamily="34" charset="0"/>
                        </a:rPr>
                        <a:t>Is the State Right to Work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41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 Black"/>
                        </a:rPr>
                        <a:t>Union Chapters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 Black"/>
                        </a:rPr>
                        <a:t>Union Members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5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American Federation of State, </a:t>
                      </a:r>
                      <a:br>
                        <a:rPr lang="en-US" sz="1100" b="0" i="0" u="none" strike="noStrike" dirty="0" smtClean="0">
                          <a:effectLst/>
                          <a:latin typeface="Arial"/>
                        </a:rPr>
                      </a:br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County &amp; Municipal Employees Local 1923</a:t>
                      </a:r>
                      <a:r>
                        <a:rPr lang="en-US" sz="1100" b="0" i="0" u="none" strike="noStrike" baseline="30000" dirty="0" smtClean="0">
                          <a:effectLst/>
                          <a:latin typeface="Arial"/>
                        </a:rPr>
                        <a:t> 1</a:t>
                      </a:r>
                      <a:endParaRPr lang="en-US" sz="1100" b="0" i="0" u="none" strike="noStrike" baseline="3000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133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5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Police Officers Labor Council</a:t>
                      </a:r>
                      <a:r>
                        <a:rPr lang="en-US" sz="1100" b="0" i="0" u="none" strike="noStrike" baseline="30000" dirty="0" smtClean="0">
                          <a:effectLst/>
                          <a:latin typeface="Arial"/>
                        </a:rPr>
                        <a:t> 2</a:t>
                      </a:r>
                      <a:endParaRPr lang="en-US" sz="1100" b="0" i="0" u="none" strike="noStrike" baseline="3000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9</a:t>
                      </a:r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09084" y="9398169"/>
            <a:ext cx="6858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://www.unions.org/unions/american-federation-of-state,-county,-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and-municipal-employees/local-1923/5508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www.polc.org/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://www.unions.org/unions/united-steel-workers/local-354/2651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921858"/>
              </p:ext>
            </p:extLst>
          </p:nvPr>
        </p:nvGraphicFramePr>
        <p:xfrm>
          <a:off x="457199" y="2362197"/>
          <a:ext cx="6884307" cy="4318195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066801"/>
                <a:gridCol w="1066801"/>
                <a:gridCol w="805541"/>
                <a:gridCol w="1099460"/>
                <a:gridCol w="859969"/>
                <a:gridCol w="985610"/>
                <a:gridCol w="1000125"/>
              </a:tblGrid>
              <a:tr h="81536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Arial Black"/>
                        </a:rPr>
                        <a:t>COMPANIES THAT HAVE EXPANDED IN THE </a:t>
                      </a:r>
                      <a:r>
                        <a:rPr lang="en-US" sz="1600" b="0" i="0" u="none" strike="noStrike" dirty="0" smtClean="0">
                          <a:effectLst/>
                          <a:latin typeface="Arial Black"/>
                        </a:rPr>
                        <a:t/>
                      </a:r>
                      <a:br>
                        <a:rPr lang="en-US" sz="1600" b="0" i="0" u="none" strike="noStrike" dirty="0" smtClean="0">
                          <a:effectLst/>
                          <a:latin typeface="Arial Black"/>
                        </a:rPr>
                      </a:br>
                      <a:r>
                        <a:rPr lang="en-US" sz="1600" b="0" i="0" u="none" strike="noStrike" dirty="0" smtClean="0">
                          <a:effectLst/>
                          <a:latin typeface="Arial Black"/>
                        </a:rPr>
                        <a:t>AREA </a:t>
                      </a:r>
                      <a:r>
                        <a:rPr lang="en-US" sz="1600" b="0" i="0" u="none" strike="noStrike" dirty="0">
                          <a:effectLst/>
                          <a:latin typeface="Arial Black"/>
                        </a:rPr>
                        <a:t>WITHIN THE LAST </a:t>
                      </a:r>
                      <a:r>
                        <a:rPr lang="en-US" sz="1600" b="0" i="0" u="none" strike="noStrike" dirty="0" smtClean="0">
                          <a:effectLst/>
                          <a:latin typeface="Arial Black"/>
                        </a:rPr>
                        <a:t>THREE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Arial Black"/>
                        </a:rPr>
                        <a:t> </a:t>
                      </a:r>
                      <a:r>
                        <a:rPr lang="en-US" sz="1600" b="0" i="0" u="none" strike="noStrike" dirty="0" smtClean="0">
                          <a:effectLst/>
                          <a:latin typeface="Arial Black"/>
                        </a:rPr>
                        <a:t>YEARS </a:t>
                      </a:r>
                      <a:r>
                        <a:rPr lang="en-US" sz="1600" b="0" i="0" u="none" strike="noStrike" baseline="3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600" b="0" i="0" u="none" strike="noStrike" baseline="30000" dirty="0">
                        <a:effectLst/>
                        <a:latin typeface="Arial Black"/>
                      </a:endParaRP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238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New to the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Area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Company</a:t>
                      </a: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Location</a:t>
                      </a: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Product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/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Service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Completion</a:t>
                      </a: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Employment</a:t>
                      </a: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80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City </a:t>
                      </a: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County</a:t>
                      </a:r>
                    </a:p>
                  </a:txBody>
                  <a:tcPr marL="6632" marR="6632" marT="6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92642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Global Chopsticks LLC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Ontonagon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Ontonagon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Chopsticks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0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(Temporarily on hold)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2642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JW’s Barbeque &amp; Brew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Bergland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Ontonagon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Restaurant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2014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7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Downsizing/ Closing/Layoff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Smurfit Stone</a:t>
                      </a:r>
                    </a:p>
                  </a:txBody>
                  <a:tcPr marL="6632" marR="6632" marT="66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Ontonagon</a:t>
                      </a: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Ontonagon</a:t>
                      </a: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Paper Mill</a:t>
                      </a: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Closed 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2009</a:t>
                      </a: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182</a:t>
                      </a: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1809</TotalTime>
  <Words>1941</Words>
  <Application>Microsoft Office PowerPoint</Application>
  <PresentationFormat>Custom</PresentationFormat>
  <Paragraphs>713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Kofsky</dc:creator>
  <cp:lastModifiedBy>Jennifer James-Mesloh</cp:lastModifiedBy>
  <cp:revision>264</cp:revision>
  <dcterms:created xsi:type="dcterms:W3CDTF">2013-12-19T16:04:12Z</dcterms:created>
  <dcterms:modified xsi:type="dcterms:W3CDTF">2014-07-11T17:31:50Z</dcterms:modified>
</cp:coreProperties>
</file>