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0" r:id="rId3"/>
    <p:sldId id="276" r:id="rId4"/>
    <p:sldId id="278" r:id="rId5"/>
    <p:sldId id="277" r:id="rId6"/>
    <p:sldId id="257" r:id="rId7"/>
    <p:sldId id="264" r:id="rId8"/>
    <p:sldId id="267" r:id="rId9"/>
    <p:sldId id="269" r:id="rId10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9" autoAdjust="0"/>
    <p:restoredTop sz="94434" autoAdjust="0"/>
  </p:normalViewPr>
  <p:slideViewPr>
    <p:cSldViewPr>
      <p:cViewPr>
        <p:scale>
          <a:sx n="60" d="100"/>
          <a:sy n="60" d="100"/>
        </p:scale>
        <p:origin x="1878" y="-46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EB8C4-6F4B-49E8-9815-127D786B6A5A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AA0C2-1096-4C58-B04B-6758635A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45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5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9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6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2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8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2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3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8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7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B80AF-7F7F-41C4-A476-1D36275730B3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8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99204"/>
              </p:ext>
            </p:extLst>
          </p:nvPr>
        </p:nvGraphicFramePr>
        <p:xfrm>
          <a:off x="939737" y="1600201"/>
          <a:ext cx="5892926" cy="706746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205340"/>
                <a:gridCol w="1687586"/>
              </a:tblGrid>
              <a:tr h="48612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DEMOGRAPHIC CHARACTERISTICS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444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Population (2013)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2,191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837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    Households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2  </a:t>
                      </a:r>
                      <a:endParaRPr lang="en-US" sz="10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2012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Households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1,012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Households </a:t>
                      </a:r>
                      <a:endParaRPr lang="en-US" sz="1000" b="0" i="0" u="none" strike="noStrike" baseline="5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Non-family Households </a:t>
                      </a:r>
                      <a:endParaRPr lang="en-US" sz="1000" b="0" i="0" u="none" strike="noStrike" baseline="3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Household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Income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$42,406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Household Income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$54,062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Household Income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Distribution</a:t>
                      </a:r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Percent (%)</a:t>
                      </a:r>
                      <a:endParaRPr lang="en-US" sz="1000" dirty="0"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7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Under - $35,000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39.8%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35,000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$49,999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18.4%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50,000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74,999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16.5%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75,000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$99,999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16.5%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$100,000 – $149,999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$150,000 - $199,999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$200,000 – Above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4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Workforce Education Attainment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25 - 64 Years of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Age)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 3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Percent (%) 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Grade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1.5%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 Grade, No Diploma</a:t>
                      </a: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7.1%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School Graduate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34.9%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 College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22.5%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Associates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10.4%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Bachelors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15.2%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Graduate/Professional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8.4%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100.00%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62000" y="9372600"/>
            <a:ext cx="63246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factfinder2.census.gov/faces/tableservices/jsf/pages/productview.xhtml?pid=PEP_2013_PEPANNRES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http://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factfinder2.census.gov/faces/tableservices/jsf/pages/productview.xhtml?pid=ACS_12_5YR_S1901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3 http://factfinder2.census.gov/faces/tableservices/jsf/pages/productview.xhtml?pid=ACS_12_5YR_S1501</a:t>
            </a:r>
          </a:p>
        </p:txBody>
      </p:sp>
    </p:spTree>
    <p:extLst>
      <p:ext uri="{BB962C8B-B14F-4D97-AF65-F5344CB8AC3E}">
        <p14:creationId xmlns:p14="http://schemas.microsoft.com/office/powerpoint/2010/main" val="356884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65707"/>
              </p:ext>
            </p:extLst>
          </p:nvPr>
        </p:nvGraphicFramePr>
        <p:xfrm>
          <a:off x="609600" y="1905001"/>
          <a:ext cx="6629400" cy="338569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581400"/>
                <a:gridCol w="3048000"/>
              </a:tblGrid>
              <a:tr h="49174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GOVERNMENT</a:t>
                      </a:r>
                      <a:endParaRPr lang="en-US" sz="1200" b="1" i="0" u="none" strike="noStrike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23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City Government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8760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city governments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05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County Government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8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Form (Structure)</a:t>
                      </a:r>
                    </a:p>
                  </a:txBody>
                  <a:tcPr marL="342900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County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Commission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# of Elected Officials</a:t>
                      </a:r>
                    </a:p>
                  </a:txBody>
                  <a:tcPr marL="342900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Top Elected Officials</a:t>
                      </a:r>
                    </a:p>
                  </a:txBody>
                  <a:tcPr marL="342900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Chairman of County Commission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4035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Keweenaw County</a:t>
                      </a:r>
                    </a:p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County Commissioners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58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Don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Piche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– Chairman</a:t>
                      </a:r>
                    </a:p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Randy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Eckloff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- Vice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Chairman</a:t>
                      </a:r>
                    </a:p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Ray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Chase - County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Commissioner</a:t>
                      </a:r>
                    </a:p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Del </a:t>
                      </a:r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Rajala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- County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Commissioner</a:t>
                      </a:r>
                    </a:p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Frank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Stubenrauch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- County Commissioner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County Manager (Yes or No)</a:t>
                      </a:r>
                    </a:p>
                  </a:txBody>
                  <a:tcPr marL="342900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Clerk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Julie Carlson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Equalization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3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Tom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Novascone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7200" y="9067800"/>
            <a:ext cx="571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://www.keweenawcountyonline.org/commissions-board.php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www.keweenawcountyonline.org/department-clerk.php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3 http://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www.keweenawcountyonline.org/department-equal.php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4 http://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www.keweenawcountyonline.org/department-treasurer.php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110042"/>
              </p:ext>
            </p:extLst>
          </p:nvPr>
        </p:nvGraphicFramePr>
        <p:xfrm>
          <a:off x="685800" y="1447800"/>
          <a:ext cx="6248400" cy="770157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060151"/>
                <a:gridCol w="2188249"/>
              </a:tblGrid>
              <a:tr h="5334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GOVERNMENT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6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State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Government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Form (Structure)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Bicameral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# of Elected Officials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148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Upper House Representing Area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Total Statewide Upper House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Lower House Representing Area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Total Statewide Lower House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110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State Representative Serving the Area </a:t>
                      </a:r>
                      <a:r>
                        <a:rPr lang="en-US" sz="10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9123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Legislative House District 110</a:t>
                      </a:r>
                    </a:p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Represents Counties: Baraga, Gogebic, Houghton, Iron,   </a:t>
                      </a:r>
                    </a:p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Keweenaw, Marquette, Ontonagon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Dianda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State Senator Serving the Area </a:t>
                      </a:r>
                      <a:r>
                        <a:rPr lang="en-US" sz="10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Legislative Senate District 38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Represents Counties: Alger, Baraga, Delta, Dickinson, Gogebic,      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Houghton, Iron, Keweenaw, Luce, Marquette, Menominee,  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Ontonagon, Schoolcraft </a:t>
                      </a:r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 </a:t>
                      </a:r>
                      <a:r>
                        <a:rPr lang="en-US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Casperson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Governor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4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Rick Snyder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. 1, 2015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Allowed to Run for Another Term (Yes or No)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Nov.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4, 2014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6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Government Representation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93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Congressional Districts Listed by District # in the Service Area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(By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District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)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19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Congresspersons Serving the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Area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5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Dan </a:t>
                      </a:r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Benishek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2015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2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Senators Serving Area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Carl Levin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2015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Debbie Stabenow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2018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2017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09600" y="9273570"/>
            <a:ext cx="3886201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http://www.michigan.gov/som/0,4669,7-192-29701_29704---,00.html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http://110.housedems.com/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http://www.senatortomcasperson.com/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://www.michigan.gov/snyder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://www.contactingthecongress.org</a:t>
            </a:r>
          </a:p>
        </p:txBody>
      </p:sp>
    </p:spTree>
    <p:extLst>
      <p:ext uri="{BB962C8B-B14F-4D97-AF65-F5344CB8AC3E}">
        <p14:creationId xmlns:p14="http://schemas.microsoft.com/office/powerpoint/2010/main" val="205052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23051"/>
              </p:ext>
            </p:extLst>
          </p:nvPr>
        </p:nvGraphicFramePr>
        <p:xfrm>
          <a:off x="819148" y="1752600"/>
          <a:ext cx="6400802" cy="558733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886200"/>
                <a:gridCol w="1257301"/>
                <a:gridCol w="1257301"/>
              </a:tblGrid>
              <a:tr h="51276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QUALITY OF LIFE</a:t>
                      </a:r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39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    Housing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30000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2012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40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Number of Housing Units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2,462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Occupied Housing Units </a:t>
                      </a:r>
                      <a:endParaRPr lang="en-US" sz="1000" b="0" i="0" u="none" strike="noStrike" baseline="3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1,012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41.1%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Vacant Housing Units </a:t>
                      </a:r>
                      <a:endParaRPr lang="en-US" sz="1000" b="0" i="0" u="none" strike="noStrike" baseline="3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1,450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58.9%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Homeowner Vacancy Rate </a:t>
                      </a:r>
                      <a:endParaRPr lang="en-US" sz="1000" b="0" i="0" u="none" strike="noStrike" baseline="3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75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Median Home Value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$99,500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>
                          <a:effectLst/>
                          <a:latin typeface="Arial Black" panose="020B0A04020102020204" pitchFamily="34" charset="0"/>
                        </a:rPr>
                        <a:t>Number of Single Family Homes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For </a:t>
                      </a:r>
                      <a:r>
                        <a:rPr lang="en-US" sz="1000" b="0" i="0" u="none" strike="noStrike" baseline="0" dirty="0">
                          <a:effectLst/>
                          <a:latin typeface="Arial Black" panose="020B0A04020102020204" pitchFamily="34" charset="0"/>
                        </a:rPr>
                        <a:t>Sale by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Price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Number (#)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Percent (%)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$50,000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17.6%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$50,000 - $99,999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32.6%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$100,000 – $149,999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13.6%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$150,000 - $199,999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10.3%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$200,000 - $299,999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15.3%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$300,000 - $499,999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$500,000 - $999,999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$1,000,000 or more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5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Rentals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Average Monthly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Gross Median Rent Paid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$417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Rental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Vacancy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Rate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20.9%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9601200"/>
            <a:ext cx="7162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://factfinder2.census.gov/faces/tableservices/jsf/pages/productview.xhtml?pid=ACS_12_5YR_DP04</a:t>
            </a:r>
          </a:p>
        </p:txBody>
      </p:sp>
    </p:spTree>
    <p:extLst>
      <p:ext uri="{BB962C8B-B14F-4D97-AF65-F5344CB8AC3E}">
        <p14:creationId xmlns:p14="http://schemas.microsoft.com/office/powerpoint/2010/main" val="4112539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132644"/>
              </p:ext>
            </p:extLst>
          </p:nvPr>
        </p:nvGraphicFramePr>
        <p:xfrm>
          <a:off x="457200" y="1905000"/>
          <a:ext cx="6858000" cy="248639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89892"/>
                <a:gridCol w="3495074"/>
                <a:gridCol w="1473034"/>
              </a:tblGrid>
              <a:tr h="47234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QUALITY OF LIFE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75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Culture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912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</a:rPr>
                        <a:t>Top </a:t>
                      </a:r>
                      <a:r>
                        <a:rPr lang="en-US" sz="1000" b="0" i="1" u="none" strike="noStrike" dirty="0" smtClean="0">
                          <a:effectLst/>
                          <a:latin typeface="Arial Black" panose="020B0A04020102020204" pitchFamily="34" charset="0"/>
                        </a:rPr>
                        <a:t>Events 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</a:rPr>
                        <a:t>Event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</a:rPr>
                        <a:t>Dates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676">
                <a:tc vMerge="1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80" marR="4480" marT="44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Fat Tire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Festival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Labor Day Weekend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676">
                <a:tc vMerge="1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80" marR="4480" marT="44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Fishing Tournament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Early June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676">
                <a:tc vMerge="1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80" marR="4480" marT="44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Civil War Encampment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July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676">
                <a:tc vMerge="1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80" marR="4480" marT="44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Thunder in the Harbor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July, last weekend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676">
                <a:tc vMerge="1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80" marR="4480" marT="44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Aspirus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 Keweenaw </a:t>
                      </a:r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Copperman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 Triathlon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August, 1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st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weekend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184684"/>
              </p:ext>
            </p:extLst>
          </p:nvPr>
        </p:nvGraphicFramePr>
        <p:xfrm>
          <a:off x="457201" y="4410074"/>
          <a:ext cx="6857999" cy="282892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432561"/>
                <a:gridCol w="1310638"/>
                <a:gridCol w="1371600"/>
                <a:gridCol w="1524000"/>
                <a:gridCol w="1219200"/>
              </a:tblGrid>
              <a:tr h="6387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# Of Cultural Places &amp;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Amenities 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Museums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Dance Companies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Symphony Orchestras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Lighthouses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2449">
                <a:tc vMerge="1"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5-6 classes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50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Recreational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Outlets 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Parks &amp; Beaches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Waterfalls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Scenic Drives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Guided Tours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8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675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Keweenaw Adventure Company, Lac La Belle Lodge, Sand Point Charters, Sunset Bay RV Resort Campground and Cabins, Keweenaw Underwater Preserve, Keweenaw Water Trail, Mount Bohemia, Keweenaw Mountain Lodge &amp; Brockway Mountain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Drive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" y="9677400"/>
            <a:ext cx="7086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://www.keweenaw.info/activities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73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165698"/>
              </p:ext>
            </p:extLst>
          </p:nvPr>
        </p:nvGraphicFramePr>
        <p:xfrm>
          <a:off x="685800" y="1828807"/>
          <a:ext cx="6553201" cy="741244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858952"/>
                <a:gridCol w="898083"/>
                <a:gridCol w="898083"/>
                <a:gridCol w="898083"/>
              </a:tblGrid>
              <a:tr h="65909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 Black"/>
                        </a:rPr>
                        <a:t>LABOR FORCE CHARACTERISTICS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1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Non-Agricultural Employment </a:t>
                      </a:r>
                      <a:endParaRPr lang="en-US" sz="1000" b="0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Reported 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by Place of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Work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Total Number Employed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56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2010 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2000 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1990 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790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Mining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N/A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790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Construction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790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Manufacturing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790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 Public Utilities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790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Wholesale Trade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790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Retail Trade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790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Finance, Insurance &amp; Real Estate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N/A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790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Service*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790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Government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169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196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82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79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                                                           Total</a:t>
                      </a:r>
                      <a:r>
                        <a:rPr lang="en-US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Black"/>
                        </a:rPr>
                        <a:t>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971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472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74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Commute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Times To Work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Time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579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Less than 10 Minutes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24.4%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9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10 – 19 Minutes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26.3%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9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20 – 29 Minutes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23.3%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9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Over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30 M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inutes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25.9%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9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Median Travel Time to Work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20.7 minutes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74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Labor Participation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Rate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3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Percent 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88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Male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48.2%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835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Female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51.8%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79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715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*Services includes Professional, Technical, Scientific, Administrative, Support, Waste and Remediation, Educational, Food and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Accommodation,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and other services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769770"/>
              </p:ext>
            </p:extLst>
          </p:nvPr>
        </p:nvGraphicFramePr>
        <p:xfrm>
          <a:off x="609600" y="9448800"/>
          <a:ext cx="6858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http://headwaterseconomics.org/wphw/wp-content/eps-profiles/26083%20-%20Keweenaw%20County%20MI%20Measures.pdf</a:t>
                      </a:r>
                    </a:p>
                    <a:p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http://factfinder2.census.gov/faces/tableservices/jsf/pages/productview.xhtml?pid=ACS_12_5YR_DP03</a:t>
                      </a:r>
                    </a:p>
                    <a:p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http://factfinder2.census.gov/faces/tableservices/jsf/pages/productview.xhtml?pid=ACS_12_5YR_S2401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088504"/>
              </p:ext>
            </p:extLst>
          </p:nvPr>
        </p:nvGraphicFramePr>
        <p:xfrm>
          <a:off x="990600" y="2286000"/>
          <a:ext cx="5486400" cy="222885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208016"/>
                <a:gridCol w="1278384"/>
              </a:tblGrid>
              <a:tr h="762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LABOR - MANAGEMENT RELATIONS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00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effectLst/>
                          <a:latin typeface="Arial Black" panose="020B0A04020102020204" pitchFamily="34" charset="0"/>
                        </a:rPr>
                        <a:t>Is the State Right to Work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06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effectLst/>
                          <a:latin typeface="Arial Black" panose="020B0A04020102020204" pitchFamily="34" charset="0"/>
                        </a:rPr>
                        <a:t>% of Workforce </a:t>
                      </a: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Organized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67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All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Workers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16.60%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385230"/>
              </p:ext>
            </p:extLst>
          </p:nvPr>
        </p:nvGraphicFramePr>
        <p:xfrm>
          <a:off x="990600" y="4495800"/>
          <a:ext cx="5486400" cy="2082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971800"/>
                <a:gridCol w="2514600"/>
              </a:tblGrid>
              <a:tr h="5994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UNIONS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 Association of Letter </a:t>
                      </a:r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Carriers </a:t>
                      </a:r>
                      <a:r>
                        <a:rPr lang="en-US" sz="1000" b="1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United Steel </a:t>
                      </a:r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Workers </a:t>
                      </a:r>
                      <a:r>
                        <a:rPr lang="en-US" sz="1000" b="1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NALC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USW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members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 members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Calumet, MI (Houghton County)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Calumet, MI (Houghton County)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279756"/>
              </p:ext>
            </p:extLst>
          </p:nvPr>
        </p:nvGraphicFramePr>
        <p:xfrm>
          <a:off x="228600" y="9372600"/>
          <a:ext cx="7391400" cy="457200"/>
        </p:xfrm>
        <a:graphic>
          <a:graphicData uri="http://schemas.openxmlformats.org/drawingml/2006/table">
            <a:tbl>
              <a:tblPr/>
              <a:tblGrid>
                <a:gridCol w="73914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http://www.bls.gov/ro5/unionmi.htm</a:t>
                      </a:r>
                    </a:p>
                    <a:p>
                      <a:r>
                        <a:rPr lang="en-US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http://www.unions.org/union_search.php?&amp;abbr=&amp;abbr_key=&amp;miles=50&amp;bizcat=0&amp;zip=Copper%20Harbor,%20MI%2049918&amp;local=&amp;zip_key=49918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38912"/>
              </p:ext>
            </p:extLst>
          </p:nvPr>
        </p:nvGraphicFramePr>
        <p:xfrm>
          <a:off x="609599" y="1600200"/>
          <a:ext cx="6477001" cy="596418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631698"/>
                <a:gridCol w="1288183"/>
                <a:gridCol w="1222227"/>
                <a:gridCol w="1308108"/>
                <a:gridCol w="1026785"/>
              </a:tblGrid>
              <a:tr h="58521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TAXATION </a:t>
                      </a:r>
                      <a:r>
                        <a:rPr lang="en-US" sz="1200" b="1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200" b="1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67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Corporate Income Tax/Franchise Tax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Rate (range)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67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Personal Income Tax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Rate (Range)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4.33%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16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Sales/Use Tax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Rate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State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%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Sales Tax Rate by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Utility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Electric Power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Natural Gas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Fuel Oil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.19/gal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943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TOTAL</a:t>
                      </a:r>
                      <a:r>
                        <a:rPr lang="en-US" sz="1600" b="1" i="0" u="none" strike="noStrike" baseline="0" dirty="0" smtClean="0">
                          <a:effectLst/>
                          <a:latin typeface="Arial Black"/>
                        </a:rPr>
                        <a:t> PROPERTY TAX RATES</a:t>
                      </a:r>
                      <a:endParaRPr lang="en-US" sz="1600" b="1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TOTAL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MILLAGE </a:t>
                      </a:r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(2013)</a:t>
                      </a:r>
                      <a:r>
                        <a:rPr lang="en-US" sz="12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US" sz="16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6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Keweenaw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County Townships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Principal Residence or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Ag Exemption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Non Homestead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Industrial Personal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Commercial Personal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6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Allouez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23.4775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41.0097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17.4775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29.0097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Village of </a:t>
                      </a:r>
                      <a:r>
                        <a:rPr lang="en-US" sz="1000" b="0" i="1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Ahmeek</a:t>
                      </a:r>
                      <a:endParaRPr lang="en-US" sz="10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34.2663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51.7985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28.2663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39.7985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Eagle Harbor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25.4810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43.0132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19.4810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31.0132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Grant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24.0421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29.2091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18.0421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24.0421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24.3791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41.9113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18.3791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29.9113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Sherman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27.4961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45.4961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21.4961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33.4961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95250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://www.michiganbusiness.org/site-selection/commercial-real-estate-database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://www.michigan.gov/documents/taxes/2013_Total_Rates_450527_7.pdf</a:t>
            </a: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084245"/>
              </p:ext>
            </p:extLst>
          </p:nvPr>
        </p:nvGraphicFramePr>
        <p:xfrm>
          <a:off x="412750" y="1600200"/>
          <a:ext cx="7056511" cy="563266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066800"/>
                <a:gridCol w="1496818"/>
                <a:gridCol w="1143000"/>
                <a:gridCol w="762000"/>
                <a:gridCol w="228600"/>
                <a:gridCol w="1132195"/>
                <a:gridCol w="391805"/>
                <a:gridCol w="835293"/>
              </a:tblGrid>
              <a:tr h="660224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ENVIRONMENTAL</a:t>
                      </a:r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817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Area in Attainment for Federal Air Pollution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Regulations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Ozone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Carbon Monoxide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Particular Matter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Lead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Sulfur Dioxide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Nitrogen Dioxide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118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State Instituted a One-Stop Air </a:t>
                      </a:r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&amp; </a:t>
                      </a:r>
                      <a:endParaRPr lang="en-US" sz="1000" b="0" i="0" u="none" strike="noStrike" smtClean="0">
                        <a:effectLst/>
                        <a:latin typeface="Arial"/>
                      </a:endParaRPr>
                    </a:p>
                    <a:p>
                      <a:pPr algn="l" fontAlgn="ctr"/>
                      <a:r>
                        <a:rPr lang="en-US" sz="1000" b="0" i="0" u="none" strike="noStrike" smtClean="0">
                          <a:effectLst/>
                          <a:latin typeface="Arial"/>
                        </a:rPr>
                        <a:t>Water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Quality Permitting System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662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Average Permit Approval Time From Date of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Completed 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Routine Application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* 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Average Time</a:t>
                      </a:r>
                    </a:p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58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Air Permit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30-60 days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33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Water Permit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32 days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Hazardous Waste Permit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140 days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452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Landfill Contact Information </a:t>
                      </a:r>
                      <a:r>
                        <a:rPr lang="en-US" sz="1000" b="1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Name of Agency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Capacity Remaining</a:t>
                      </a:r>
                    </a:p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(Cubic Yards)</a:t>
                      </a:r>
                      <a:endParaRPr lang="en-US" sz="1000" b="1" i="1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Projected  </a:t>
                      </a:r>
                    </a:p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Years of Remaining Capacity</a:t>
                      </a:r>
                      <a:endParaRPr lang="en-US" sz="1000" b="1" i="1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i="1" u="none" strike="noStrike" dirty="0" smtClean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887"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 &amp; W Landfill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2,042,396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years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 11877 State Hwy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M38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Ontonagon, MI 49953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(906) 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883-3504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04800" y="9220200"/>
            <a:ext cx="709295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fontAlgn="ctr">
              <a:buFontTx/>
              <a:buAutoNum type="arabicPlain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www.deq.state.mi.us/aps/downloads/rop/pub_ntce/N6035/N6035%20Staff%20Report%2011-28-12.pdf </a:t>
            </a:r>
          </a:p>
          <a:p>
            <a:pPr marL="228600" indent="-228600" fontAlgn="ctr">
              <a:buAutoNum type="arabicPlain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www.michigan.gov/documents/deq/DEQ-OWMRP-SWS-SolidWasteAnnualReportFY2013_447054_7.pdf</a:t>
            </a:r>
          </a:p>
          <a:p>
            <a:pPr marL="228600" indent="-228600" fontAlgn="ctr">
              <a:buAutoNum type="arabicPlain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www.yellowpages.com/ontonagon-mi/mip/k-w-landfill-inc-452933282</a:t>
            </a: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1196</Words>
  <Application>Microsoft Office PowerPoint</Application>
  <PresentationFormat>Custom</PresentationFormat>
  <Paragraphs>433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Kofsky</dc:creator>
  <cp:lastModifiedBy>Jennifer James-Mesloh</cp:lastModifiedBy>
  <cp:revision>174</cp:revision>
  <dcterms:created xsi:type="dcterms:W3CDTF">2013-12-19T16:04:12Z</dcterms:created>
  <dcterms:modified xsi:type="dcterms:W3CDTF">2014-08-02T17:09:34Z</dcterms:modified>
</cp:coreProperties>
</file>