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8" r:id="rId2"/>
    <p:sldId id="272" r:id="rId3"/>
    <p:sldId id="271" r:id="rId4"/>
    <p:sldId id="270" r:id="rId5"/>
    <p:sldId id="317" r:id="rId6"/>
    <p:sldId id="300" r:id="rId7"/>
    <p:sldId id="318" r:id="rId8"/>
    <p:sldId id="269" r:id="rId9"/>
    <p:sldId id="319" r:id="rId10"/>
    <p:sldId id="299" r:id="rId11"/>
    <p:sldId id="301" r:id="rId12"/>
    <p:sldId id="320" r:id="rId13"/>
    <p:sldId id="321" r:id="rId14"/>
    <p:sldId id="322" r:id="rId15"/>
    <p:sldId id="323" r:id="rId16"/>
    <p:sldId id="307" r:id="rId17"/>
    <p:sldId id="308" r:id="rId18"/>
    <p:sldId id="312" r:id="rId19"/>
    <p:sldId id="311" r:id="rId20"/>
    <p:sldId id="310" r:id="rId21"/>
    <p:sldId id="302" r:id="rId22"/>
    <p:sldId id="303" r:id="rId23"/>
    <p:sldId id="306" r:id="rId24"/>
    <p:sldId id="305" r:id="rId25"/>
    <p:sldId id="304" r:id="rId26"/>
    <p:sldId id="315" r:id="rId27"/>
    <p:sldId id="314" r:id="rId28"/>
    <p:sldId id="324" r:id="rId29"/>
    <p:sldId id="313" r:id="rId30"/>
    <p:sldId id="285" r:id="rId31"/>
    <p:sldId id="268" r:id="rId32"/>
    <p:sldId id="316" r:id="rId33"/>
    <p:sldId id="261"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56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2/22/2017</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2/22/2017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2/22/2017</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nmu.edu/business/node/13" TargetMode="External"/><Relationship Id="rId2" Type="http://schemas.openxmlformats.org/officeDocument/2006/relationships/hyperlink" Target="http://theexchange.aacsb.edu/Hom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21972"/>
            <a:ext cx="10131425" cy="1133341"/>
          </a:xfrm>
        </p:spPr>
        <p:txBody>
          <a:bodyPr/>
          <a:lstStyle/>
          <a:p>
            <a:pPr algn="ctr"/>
            <a:r>
              <a:rPr lang="en-US" dirty="0" smtClean="0"/>
              <a:t>The NMU College of Business</a:t>
            </a:r>
            <a:endParaRPr lang="en-US" dirty="0"/>
          </a:p>
        </p:txBody>
      </p:sp>
      <p:sp>
        <p:nvSpPr>
          <p:cNvPr id="3" name="Content Placeholder 2"/>
          <p:cNvSpPr>
            <a:spLocks noGrp="1"/>
          </p:cNvSpPr>
          <p:nvPr>
            <p:ph idx="1"/>
          </p:nvPr>
        </p:nvSpPr>
        <p:spPr>
          <a:xfrm>
            <a:off x="685801" y="1648497"/>
            <a:ext cx="10131425" cy="4997002"/>
          </a:xfrm>
        </p:spPr>
        <p:txBody>
          <a:bodyPr/>
          <a:lstStyle/>
          <a:p>
            <a:endParaRPr lang="en-US" dirty="0"/>
          </a:p>
        </p:txBody>
      </p:sp>
    </p:spTree>
    <p:extLst>
      <p:ext uri="{BB962C8B-B14F-4D97-AF65-F5344CB8AC3E}">
        <p14:creationId xmlns:p14="http://schemas.microsoft.com/office/powerpoint/2010/main" val="3955906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NMU College of Business</a:t>
            </a:r>
            <a:endParaRPr lang="en-US" dirty="0"/>
          </a:p>
        </p:txBody>
      </p:sp>
      <p:pic>
        <p:nvPicPr>
          <p:cNvPr id="6" name="Content Placeholder 5" descr="screenshot.85.jpg"/>
          <p:cNvPicPr>
            <a:picLocks noGrp="1" noChangeAspect="1"/>
          </p:cNvPicPr>
          <p:nvPr>
            <p:ph idx="1"/>
          </p:nvPr>
        </p:nvPicPr>
        <p:blipFill>
          <a:blip r:embed="rId2"/>
          <a:stretch>
            <a:fillRect/>
          </a:stretch>
        </p:blipFill>
        <p:spPr>
          <a:xfrm>
            <a:off x="581372" y="1959429"/>
            <a:ext cx="10985194" cy="4264221"/>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NMU College of Business</a:t>
            </a:r>
            <a:endParaRPr lang="en-US" dirty="0"/>
          </a:p>
        </p:txBody>
      </p:sp>
      <p:sp>
        <p:nvSpPr>
          <p:cNvPr id="3" name="Content Placeholder 2"/>
          <p:cNvSpPr>
            <a:spLocks noGrp="1"/>
          </p:cNvSpPr>
          <p:nvPr>
            <p:ph idx="1"/>
          </p:nvPr>
        </p:nvSpPr>
        <p:spPr/>
        <p:txBody>
          <a:bodyPr>
            <a:normAutofit/>
          </a:bodyPr>
          <a:lstStyle/>
          <a:p>
            <a:r>
              <a:rPr lang="en-US" sz="2400" dirty="0" smtClean="0"/>
              <a:t>Accreditation</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NMU College of Business</a:t>
            </a:r>
            <a:endParaRPr lang="en-US" dirty="0"/>
          </a:p>
        </p:txBody>
      </p:sp>
      <p:pic>
        <p:nvPicPr>
          <p:cNvPr id="5" name="Content Placeholder 4" descr="screenshot.77.jpg"/>
          <p:cNvPicPr>
            <a:picLocks noGrp="1" noChangeAspect="1"/>
          </p:cNvPicPr>
          <p:nvPr>
            <p:ph idx="1"/>
          </p:nvPr>
        </p:nvPicPr>
        <p:blipFill>
          <a:blip r:embed="rId2"/>
          <a:stretch>
            <a:fillRect/>
          </a:stretch>
        </p:blipFill>
        <p:spPr>
          <a:xfrm>
            <a:off x="3538848" y="1799015"/>
            <a:ext cx="3823854" cy="374555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NMU College of Business</a:t>
            </a:r>
            <a:endParaRPr lang="en-US" dirty="0"/>
          </a:p>
        </p:txBody>
      </p:sp>
      <p:sp>
        <p:nvSpPr>
          <p:cNvPr id="3" name="Content Placeholder 2"/>
          <p:cNvSpPr>
            <a:spLocks noGrp="1"/>
          </p:cNvSpPr>
          <p:nvPr>
            <p:ph idx="1"/>
          </p:nvPr>
        </p:nvSpPr>
        <p:spPr/>
        <p:txBody>
          <a:bodyPr>
            <a:normAutofit/>
          </a:bodyPr>
          <a:lstStyle/>
          <a:p>
            <a:r>
              <a:rPr lang="en-US" sz="3200" b="1" u="sng" dirty="0" smtClean="0"/>
              <a:t>Michigan: </a:t>
            </a:r>
            <a:r>
              <a:rPr lang="en-US" sz="3200" dirty="0" smtClean="0"/>
              <a:t>Eastern Michigan University, Central Michigan University, UM Dearborn, Northern Michigan University, UM Flint, University of Michigan, Michigan State University, Michigan Tech, Western Michigan University, Oakland State University, Wayne State University, Grand Valley State University, UD Mercy, Saginaw Valley State University</a:t>
            </a:r>
            <a:endParaRPr lang="en-US"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NMU College of Business</a:t>
            </a:r>
            <a:endParaRPr lang="en-US" dirty="0"/>
          </a:p>
        </p:txBody>
      </p:sp>
      <p:sp>
        <p:nvSpPr>
          <p:cNvPr id="3" name="Content Placeholder 2"/>
          <p:cNvSpPr>
            <a:spLocks noGrp="1"/>
          </p:cNvSpPr>
          <p:nvPr>
            <p:ph idx="1"/>
          </p:nvPr>
        </p:nvSpPr>
        <p:spPr/>
        <p:txBody>
          <a:bodyPr>
            <a:normAutofit/>
          </a:bodyPr>
          <a:lstStyle/>
          <a:p>
            <a:r>
              <a:rPr lang="en-US" sz="3600" b="1" u="sng" dirty="0" smtClean="0"/>
              <a:t>Wisconsin: </a:t>
            </a:r>
            <a:r>
              <a:rPr lang="en-US" sz="3600" dirty="0" smtClean="0"/>
              <a:t>UW Whitewater, UW Madison, UW Oshkosh, UW River Falls, UW Parkside, UW Eau Claire, UW La Crosse, Marquette University</a:t>
            </a:r>
            <a:endParaRPr lang="en-US"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NMU College of Business</a:t>
            </a:r>
            <a:endParaRPr lang="en-US" dirty="0"/>
          </a:p>
        </p:txBody>
      </p:sp>
      <p:sp>
        <p:nvSpPr>
          <p:cNvPr id="3" name="Content Placeholder 2"/>
          <p:cNvSpPr>
            <a:spLocks noGrp="1"/>
          </p:cNvSpPr>
          <p:nvPr>
            <p:ph idx="1"/>
          </p:nvPr>
        </p:nvSpPr>
        <p:spPr/>
        <p:txBody>
          <a:bodyPr>
            <a:normAutofit/>
          </a:bodyPr>
          <a:lstStyle/>
          <a:p>
            <a:r>
              <a:rPr lang="en-US" sz="3600" b="1" dirty="0" smtClean="0"/>
              <a:t>93% of business schools worldwide DO NOT have this accreditation!</a:t>
            </a:r>
            <a:endParaRPr lang="en-US" sz="36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NMU College of Business</a:t>
            </a:r>
            <a:endParaRPr lang="en-US" dirty="0"/>
          </a:p>
        </p:txBody>
      </p:sp>
      <p:sp>
        <p:nvSpPr>
          <p:cNvPr id="3" name="Content Placeholder 2"/>
          <p:cNvSpPr>
            <a:spLocks noGrp="1"/>
          </p:cNvSpPr>
          <p:nvPr>
            <p:ph idx="1"/>
          </p:nvPr>
        </p:nvSpPr>
        <p:spPr/>
        <p:txBody>
          <a:bodyPr>
            <a:normAutofit/>
          </a:bodyPr>
          <a:lstStyle/>
          <a:p>
            <a:endParaRPr lang="en-US" sz="3200" dirty="0" smtClean="0"/>
          </a:p>
          <a:p>
            <a:r>
              <a:rPr lang="en-US" sz="3200" dirty="0" smtClean="0"/>
              <a:t>Innovation</a:t>
            </a:r>
          </a:p>
          <a:p>
            <a:r>
              <a:rPr lang="en-US" sz="3200" dirty="0" smtClean="0"/>
              <a:t>Impact</a:t>
            </a:r>
          </a:p>
          <a:p>
            <a:r>
              <a:rPr lang="en-US" sz="3200" dirty="0" smtClean="0"/>
              <a:t>Engagement</a:t>
            </a:r>
          </a:p>
          <a:p>
            <a:r>
              <a:rPr lang="en-US" sz="3200" dirty="0" smtClean="0"/>
              <a:t>Experiential Learning </a:t>
            </a:r>
            <a:endParaRPr lang="en-US"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t>TeAM  Business</a:t>
            </a:r>
            <a:endParaRPr lang="en-US" b="1" dirty="0"/>
          </a:p>
        </p:txBody>
      </p:sp>
      <p:pic>
        <p:nvPicPr>
          <p:cNvPr id="4" name="Content Placeholder 3" descr="Team 1.JPG"/>
          <p:cNvPicPr>
            <a:picLocks noGrp="1" noChangeAspect="1"/>
          </p:cNvPicPr>
          <p:nvPr>
            <p:ph idx="1"/>
          </p:nvPr>
        </p:nvPicPr>
        <p:blipFill>
          <a:blip r:embed="rId2"/>
          <a:stretch>
            <a:fillRect/>
          </a:stretch>
        </p:blipFill>
        <p:spPr>
          <a:xfrm>
            <a:off x="969406" y="1671275"/>
            <a:ext cx="4887710" cy="3649662"/>
          </a:xfrm>
        </p:spPr>
      </p:pic>
      <p:pic>
        <p:nvPicPr>
          <p:cNvPr id="5" name="Picture 4" descr="Team 2.JPG"/>
          <p:cNvPicPr>
            <a:picLocks noChangeAspect="1"/>
          </p:cNvPicPr>
          <p:nvPr/>
        </p:nvPicPr>
        <p:blipFill>
          <a:blip r:embed="rId3"/>
          <a:stretch>
            <a:fillRect/>
          </a:stretch>
        </p:blipFill>
        <p:spPr>
          <a:xfrm rot="20553755">
            <a:off x="2756262" y="3561785"/>
            <a:ext cx="4676775" cy="3492157"/>
          </a:xfrm>
          <a:prstGeom prst="rect">
            <a:avLst/>
          </a:prstGeom>
        </p:spPr>
      </p:pic>
      <p:pic>
        <p:nvPicPr>
          <p:cNvPr id="6" name="Picture 5" descr="Team 3.JPG"/>
          <p:cNvPicPr>
            <a:picLocks noChangeAspect="1"/>
          </p:cNvPicPr>
          <p:nvPr/>
        </p:nvPicPr>
        <p:blipFill>
          <a:blip r:embed="rId4"/>
          <a:stretch>
            <a:fillRect/>
          </a:stretch>
        </p:blipFill>
        <p:spPr>
          <a:xfrm rot="703013">
            <a:off x="5734594" y="470263"/>
            <a:ext cx="5804262" cy="433405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Venture Business Competition</a:t>
            </a:r>
            <a:endParaRPr lang="en-US" dirty="0"/>
          </a:p>
        </p:txBody>
      </p:sp>
      <p:pic>
        <p:nvPicPr>
          <p:cNvPr id="5" name="Picture 4" descr="NBVC 2.JPG"/>
          <p:cNvPicPr>
            <a:picLocks noChangeAspect="1"/>
          </p:cNvPicPr>
          <p:nvPr/>
        </p:nvPicPr>
        <p:blipFill>
          <a:blip r:embed="rId2"/>
          <a:stretch>
            <a:fillRect/>
          </a:stretch>
        </p:blipFill>
        <p:spPr>
          <a:xfrm>
            <a:off x="3767409" y="1606730"/>
            <a:ext cx="7191375" cy="4779101"/>
          </a:xfrm>
          <a:prstGeom prst="rect">
            <a:avLst/>
          </a:prstGeom>
        </p:spPr>
      </p:pic>
      <p:pic>
        <p:nvPicPr>
          <p:cNvPr id="7" name="Content Placeholder 3" descr="NBVC 1.JPG"/>
          <p:cNvPicPr>
            <a:picLocks noGrp="1" noChangeAspect="1"/>
          </p:cNvPicPr>
          <p:nvPr>
            <p:ph idx="1"/>
          </p:nvPr>
        </p:nvPicPr>
        <p:blipFill>
          <a:blip r:embed="rId3"/>
          <a:stretch>
            <a:fillRect/>
          </a:stretch>
        </p:blipFill>
        <p:spPr>
          <a:xfrm rot="20418357">
            <a:off x="2459978" y="2298292"/>
            <a:ext cx="3082223" cy="3649662"/>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Celebration of Entrepreneurship</a:t>
            </a:r>
            <a:endParaRPr lang="en-US" dirty="0"/>
          </a:p>
        </p:txBody>
      </p:sp>
      <p:pic>
        <p:nvPicPr>
          <p:cNvPr id="5" name="Content Placeholder 4" descr="Celebration 1.JPG"/>
          <p:cNvPicPr>
            <a:picLocks noGrp="1" noChangeAspect="1"/>
          </p:cNvPicPr>
          <p:nvPr>
            <p:ph idx="1"/>
          </p:nvPr>
        </p:nvPicPr>
        <p:blipFill>
          <a:blip r:embed="rId2"/>
          <a:stretch>
            <a:fillRect/>
          </a:stretch>
        </p:blipFill>
        <p:spPr>
          <a:xfrm>
            <a:off x="534942" y="2807743"/>
            <a:ext cx="4868365" cy="3649662"/>
          </a:xfrm>
        </p:spPr>
      </p:pic>
      <p:pic>
        <p:nvPicPr>
          <p:cNvPr id="6" name="Picture 5" descr="Celebration 2.JPG"/>
          <p:cNvPicPr>
            <a:picLocks noChangeAspect="1"/>
          </p:cNvPicPr>
          <p:nvPr/>
        </p:nvPicPr>
        <p:blipFill>
          <a:blip r:embed="rId3"/>
          <a:stretch>
            <a:fillRect/>
          </a:stretch>
        </p:blipFill>
        <p:spPr>
          <a:xfrm rot="20703537">
            <a:off x="2356620" y="1881051"/>
            <a:ext cx="7191375" cy="4413341"/>
          </a:xfrm>
          <a:prstGeom prst="rect">
            <a:avLst/>
          </a:prstGeom>
        </p:spPr>
      </p:pic>
      <p:pic>
        <p:nvPicPr>
          <p:cNvPr id="7" name="Picture 6" descr="Celebration 3.JPG"/>
          <p:cNvPicPr>
            <a:picLocks noChangeAspect="1"/>
          </p:cNvPicPr>
          <p:nvPr/>
        </p:nvPicPr>
        <p:blipFill>
          <a:blip r:embed="rId4"/>
          <a:stretch>
            <a:fillRect/>
          </a:stretch>
        </p:blipFill>
        <p:spPr>
          <a:xfrm rot="524923">
            <a:off x="7158446" y="2286350"/>
            <a:ext cx="4649424" cy="348552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21972"/>
            <a:ext cx="10131425" cy="1133341"/>
          </a:xfrm>
        </p:spPr>
        <p:txBody>
          <a:bodyPr/>
          <a:lstStyle/>
          <a:p>
            <a:pPr algn="ctr"/>
            <a:r>
              <a:rPr lang="en-US" dirty="0" smtClean="0"/>
              <a:t>The Future of business schools</a:t>
            </a:r>
            <a:endParaRPr lang="en-US" dirty="0"/>
          </a:p>
        </p:txBody>
      </p:sp>
      <p:sp>
        <p:nvSpPr>
          <p:cNvPr id="5" name="Content Placeholder 4"/>
          <p:cNvSpPr>
            <a:spLocks noGrp="1"/>
          </p:cNvSpPr>
          <p:nvPr>
            <p:ph idx="1"/>
          </p:nvPr>
        </p:nvSpPr>
        <p:spPr/>
        <p:txBody>
          <a:bodyPr/>
          <a:lstStyle/>
          <a:p>
            <a:endParaRPr lang="en-US"/>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1" y="218941"/>
            <a:ext cx="10660486" cy="6426334"/>
          </a:xfrm>
          <a:prstGeom prst="rect">
            <a:avLst/>
          </a:prstGeom>
        </p:spPr>
      </p:pic>
    </p:spTree>
    <p:extLst>
      <p:ext uri="{BB962C8B-B14F-4D97-AF65-F5344CB8AC3E}">
        <p14:creationId xmlns:p14="http://schemas.microsoft.com/office/powerpoint/2010/main" val="3855101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all Social 1.JPG"/>
          <p:cNvPicPr>
            <a:picLocks noGrp="1" noChangeAspect="1"/>
          </p:cNvPicPr>
          <p:nvPr>
            <p:ph idx="1"/>
          </p:nvPr>
        </p:nvPicPr>
        <p:blipFill>
          <a:blip r:embed="rId2"/>
          <a:stretch>
            <a:fillRect/>
          </a:stretch>
        </p:blipFill>
        <p:spPr>
          <a:xfrm rot="20213898">
            <a:off x="1031330" y="2468109"/>
            <a:ext cx="4868365" cy="3649662"/>
          </a:xfrm>
        </p:spPr>
      </p:pic>
      <p:pic>
        <p:nvPicPr>
          <p:cNvPr id="6" name="Picture 5" descr="Fall Social 2.JPG"/>
          <p:cNvPicPr>
            <a:picLocks noChangeAspect="1"/>
          </p:cNvPicPr>
          <p:nvPr/>
        </p:nvPicPr>
        <p:blipFill>
          <a:blip r:embed="rId3"/>
          <a:stretch>
            <a:fillRect/>
          </a:stretch>
        </p:blipFill>
        <p:spPr>
          <a:xfrm rot="17081146">
            <a:off x="5430533" y="587828"/>
            <a:ext cx="4030241" cy="5379991"/>
          </a:xfrm>
          <a:prstGeom prst="rect">
            <a:avLst/>
          </a:prstGeom>
        </p:spPr>
      </p:pic>
      <p:sp>
        <p:nvSpPr>
          <p:cNvPr id="2" name="Title 1"/>
          <p:cNvSpPr>
            <a:spLocks noGrp="1"/>
          </p:cNvSpPr>
          <p:nvPr>
            <p:ph type="title"/>
          </p:nvPr>
        </p:nvSpPr>
        <p:spPr>
          <a:xfrm>
            <a:off x="685801" y="609600"/>
            <a:ext cx="10131425" cy="5503817"/>
          </a:xfrm>
        </p:spPr>
        <p:txBody>
          <a:bodyPr>
            <a:normAutofit fontScale="90000"/>
          </a:bodyPr>
          <a:lstStyle/>
          <a:p>
            <a:r>
              <a:rPr lang="en-US" dirty="0" smtClean="0"/>
              <a:t>Social Events - </a:t>
            </a:r>
            <a:br>
              <a:rPr lang="en-US" dirty="0" smtClean="0"/>
            </a:br>
            <a:r>
              <a:rPr lang="en-US" dirty="0" smtClean="0"/>
              <a:t>Social Mixers</a:t>
            </a:r>
            <a:br>
              <a:rPr lang="en-US" dirty="0" smtClean="0"/>
            </a:br>
            <a:r>
              <a:rPr lang="en-US" dirty="0" smtClean="0"/>
              <a:t>Speed interviewing</a:t>
            </a:r>
            <a:br>
              <a:rPr lang="en-US" dirty="0" smtClean="0"/>
            </a:br>
            <a:r>
              <a:rPr lang="en-US" dirty="0" smtClean="0"/>
              <a:t>Industry panel Luncheons</a:t>
            </a:r>
            <a:br>
              <a:rPr lang="en-US" dirty="0" smtClean="0"/>
            </a:br>
            <a:r>
              <a:rPr lang="en-US" dirty="0" smtClean="0"/>
              <a:t>Executive in Residence</a:t>
            </a:r>
            <a:br>
              <a:rPr lang="en-US" dirty="0" smtClean="0"/>
            </a:br>
            <a:r>
              <a:rPr lang="en-US" dirty="0" smtClean="0"/>
              <a:t>Mentors</a:t>
            </a:r>
            <a:br>
              <a:rPr lang="en-US" dirty="0" smtClean="0"/>
            </a:br>
            <a:r>
              <a:rPr lang="en-US" dirty="0" smtClean="0"/>
              <a:t>Internships</a:t>
            </a:r>
            <a:br>
              <a:rPr lang="en-US" dirty="0" smtClean="0"/>
            </a:br>
            <a:r>
              <a:rPr lang="en-US" dirty="0" smtClean="0"/>
              <a:t/>
            </a:r>
            <a:br>
              <a:rPr lang="en-US"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NMU College of Business</a:t>
            </a:r>
            <a:endParaRPr lang="en-US" dirty="0"/>
          </a:p>
        </p:txBody>
      </p:sp>
      <p:sp>
        <p:nvSpPr>
          <p:cNvPr id="3" name="Content Placeholder 2"/>
          <p:cNvSpPr>
            <a:spLocks noGrp="1"/>
          </p:cNvSpPr>
          <p:nvPr>
            <p:ph idx="1"/>
          </p:nvPr>
        </p:nvSpPr>
        <p:spPr/>
        <p:txBody>
          <a:bodyPr>
            <a:normAutofit/>
          </a:bodyPr>
          <a:lstStyle/>
          <a:p>
            <a:r>
              <a:rPr lang="en-US" sz="2800" dirty="0" smtClean="0"/>
              <a:t>Business Innovation Center</a:t>
            </a:r>
          </a:p>
          <a:p>
            <a:r>
              <a:rPr lang="en-US" sz="2800" dirty="0" smtClean="0"/>
              <a:t>College of Business</a:t>
            </a:r>
          </a:p>
          <a:p>
            <a:r>
              <a:rPr lang="en-US" sz="2800" dirty="0" smtClean="0"/>
              <a:t>Northern Initiatives</a:t>
            </a:r>
          </a:p>
          <a:p>
            <a:r>
              <a:rPr lang="en-US" sz="2800" dirty="0" err="1" smtClean="0"/>
              <a:t>Invent@NMU</a:t>
            </a:r>
            <a:endParaRPr lang="en-US" sz="2800" dirty="0" smtClean="0"/>
          </a:p>
          <a:p>
            <a:r>
              <a:rPr lang="en-US" sz="2800" dirty="0" smtClean="0"/>
              <a:t>Innovate Marquette</a:t>
            </a:r>
          </a:p>
          <a:p>
            <a:r>
              <a:rPr lang="en-US" sz="2800" dirty="0" smtClean="0"/>
              <a:t>The  Center  for Rural Community  and Economic Development</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NMU Business Innovation Center</a:t>
            </a:r>
            <a:endParaRPr lang="en-US" dirty="0"/>
          </a:p>
        </p:txBody>
      </p:sp>
      <p:pic>
        <p:nvPicPr>
          <p:cNvPr id="4" name="Content Placeholder 3" descr="1.15.16 Exterior.jpg"/>
          <p:cNvPicPr>
            <a:picLocks noGrp="1" noChangeAspect="1"/>
          </p:cNvPicPr>
          <p:nvPr>
            <p:ph idx="1"/>
          </p:nvPr>
        </p:nvPicPr>
        <p:blipFill>
          <a:blip r:embed="rId2"/>
          <a:stretch>
            <a:fillRect/>
          </a:stretch>
        </p:blipFill>
        <p:spPr>
          <a:xfrm>
            <a:off x="584779" y="1947553"/>
            <a:ext cx="10827408" cy="4230632"/>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NMU Business Innovation Center</a:t>
            </a:r>
            <a:endParaRPr lang="en-US" dirty="0"/>
          </a:p>
        </p:txBody>
      </p:sp>
      <p:pic>
        <p:nvPicPr>
          <p:cNvPr id="4" name="Content Placeholder 3" descr="NMU - Interior BIC.jpg"/>
          <p:cNvPicPr>
            <a:picLocks noGrp="1" noChangeAspect="1"/>
          </p:cNvPicPr>
          <p:nvPr>
            <p:ph idx="1"/>
          </p:nvPr>
        </p:nvPicPr>
        <p:blipFill>
          <a:blip r:embed="rId2"/>
          <a:stretch>
            <a:fillRect/>
          </a:stretch>
        </p:blipFill>
        <p:spPr>
          <a:xfrm>
            <a:off x="914400" y="1810943"/>
            <a:ext cx="10521538" cy="4688417"/>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IA Tampa 1.JPG"/>
          <p:cNvPicPr>
            <a:picLocks noGrp="1" noChangeAspect="1"/>
          </p:cNvPicPr>
          <p:nvPr>
            <p:ph idx="1"/>
          </p:nvPr>
        </p:nvPicPr>
        <p:blipFill>
          <a:blip r:embed="rId2"/>
          <a:stretch>
            <a:fillRect/>
          </a:stretch>
        </p:blipFill>
        <p:spPr>
          <a:xfrm>
            <a:off x="1110344" y="486807"/>
            <a:ext cx="8843554" cy="6630162"/>
          </a:xfrm>
        </p:spPr>
      </p:pic>
      <p:sp>
        <p:nvSpPr>
          <p:cNvPr id="2" name="Title 1"/>
          <p:cNvSpPr>
            <a:spLocks noGrp="1"/>
          </p:cNvSpPr>
          <p:nvPr>
            <p:ph type="title"/>
          </p:nvPr>
        </p:nvSpPr>
        <p:spPr/>
        <p:txBody>
          <a:bodyPr/>
          <a:lstStyle/>
          <a:p>
            <a:r>
              <a:rPr lang="en-US" dirty="0" smtClean="0"/>
              <a:t>The NMU Business Innovation Center</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IA Tampa 8.JPG"/>
          <p:cNvPicPr>
            <a:picLocks noGrp="1" noChangeAspect="1"/>
          </p:cNvPicPr>
          <p:nvPr>
            <p:ph idx="1"/>
          </p:nvPr>
        </p:nvPicPr>
        <p:blipFill>
          <a:blip r:embed="rId2"/>
          <a:stretch>
            <a:fillRect/>
          </a:stretch>
        </p:blipFill>
        <p:spPr>
          <a:xfrm>
            <a:off x="2991395" y="836023"/>
            <a:ext cx="5159828" cy="5564777"/>
          </a:xfrm>
        </p:spPr>
      </p:pic>
      <p:sp>
        <p:nvSpPr>
          <p:cNvPr id="2" name="Title 1"/>
          <p:cNvSpPr>
            <a:spLocks noGrp="1"/>
          </p:cNvSpPr>
          <p:nvPr>
            <p:ph type="title"/>
          </p:nvPr>
        </p:nvSpPr>
        <p:spPr/>
        <p:txBody>
          <a:bodyPr/>
          <a:lstStyle/>
          <a:p>
            <a:r>
              <a:rPr lang="en-US" dirty="0" smtClean="0"/>
              <a:t>The NMU Business Innovation Center</a:t>
            </a:r>
            <a:endParaRPr lang="en-US" dirty="0"/>
          </a:p>
        </p:txBody>
      </p:sp>
      <p:pic>
        <p:nvPicPr>
          <p:cNvPr id="5" name="Picture 4" descr="BIA Tampa 4.JPG"/>
          <p:cNvPicPr>
            <a:picLocks noChangeAspect="1"/>
          </p:cNvPicPr>
          <p:nvPr/>
        </p:nvPicPr>
        <p:blipFill>
          <a:blip r:embed="rId3"/>
          <a:stretch>
            <a:fillRect/>
          </a:stretch>
        </p:blipFill>
        <p:spPr>
          <a:xfrm rot="536356">
            <a:off x="6884578" y="2455954"/>
            <a:ext cx="4996499" cy="3748903"/>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IA Tampa 5.JPG"/>
          <p:cNvPicPr>
            <a:picLocks noChangeAspect="1"/>
          </p:cNvPicPr>
          <p:nvPr/>
        </p:nvPicPr>
        <p:blipFill>
          <a:blip r:embed="rId2"/>
          <a:stretch>
            <a:fillRect/>
          </a:stretch>
        </p:blipFill>
        <p:spPr>
          <a:xfrm rot="21019412">
            <a:off x="7546888" y="2280579"/>
            <a:ext cx="4189357" cy="3143300"/>
          </a:xfrm>
          <a:prstGeom prst="rect">
            <a:avLst/>
          </a:prstGeom>
        </p:spPr>
      </p:pic>
      <p:pic>
        <p:nvPicPr>
          <p:cNvPr id="5" name="Picture 4" descr="BIA Tampa 6.JPG"/>
          <p:cNvPicPr>
            <a:picLocks noChangeAspect="1"/>
          </p:cNvPicPr>
          <p:nvPr/>
        </p:nvPicPr>
        <p:blipFill>
          <a:blip r:embed="rId3"/>
          <a:stretch>
            <a:fillRect/>
          </a:stretch>
        </p:blipFill>
        <p:spPr>
          <a:xfrm>
            <a:off x="3905250" y="509587"/>
            <a:ext cx="4381500" cy="5838825"/>
          </a:xfrm>
          <a:prstGeom prst="rect">
            <a:avLst/>
          </a:prstGeom>
        </p:spPr>
      </p:pic>
      <p:pic>
        <p:nvPicPr>
          <p:cNvPr id="4" name="Content Placeholder 3" descr="BIA Tampa 2.JPG"/>
          <p:cNvPicPr>
            <a:picLocks noGrp="1" noChangeAspect="1"/>
          </p:cNvPicPr>
          <p:nvPr>
            <p:ph idx="1"/>
          </p:nvPr>
        </p:nvPicPr>
        <p:blipFill>
          <a:blip r:embed="rId4"/>
          <a:stretch>
            <a:fillRect/>
          </a:stretch>
        </p:blipFill>
        <p:spPr>
          <a:xfrm rot="20133063">
            <a:off x="706825" y="1828029"/>
            <a:ext cx="3865175" cy="2900064"/>
          </a:xfrm>
        </p:spPr>
      </p:pic>
      <p:sp>
        <p:nvSpPr>
          <p:cNvPr id="2" name="Title 1"/>
          <p:cNvSpPr>
            <a:spLocks noGrp="1"/>
          </p:cNvSpPr>
          <p:nvPr>
            <p:ph type="title"/>
          </p:nvPr>
        </p:nvSpPr>
        <p:spPr/>
        <p:txBody>
          <a:bodyPr/>
          <a:lstStyle/>
          <a:p>
            <a:r>
              <a:rPr lang="en-US" dirty="0" smtClean="0"/>
              <a:t>The NMU Business Innovation Center</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IA Tampa 7.JPG"/>
          <p:cNvPicPr>
            <a:picLocks noGrp="1" noChangeAspect="1"/>
          </p:cNvPicPr>
          <p:nvPr>
            <p:ph idx="1"/>
          </p:nvPr>
        </p:nvPicPr>
        <p:blipFill>
          <a:blip r:embed="rId2"/>
          <a:stretch>
            <a:fillRect/>
          </a:stretch>
        </p:blipFill>
        <p:spPr>
          <a:xfrm>
            <a:off x="2220687" y="339633"/>
            <a:ext cx="7289073" cy="6122471"/>
          </a:xfrm>
        </p:spPr>
      </p:pic>
      <p:sp>
        <p:nvSpPr>
          <p:cNvPr id="2" name="Title 1"/>
          <p:cNvSpPr>
            <a:spLocks noGrp="1"/>
          </p:cNvSpPr>
          <p:nvPr>
            <p:ph type="title"/>
          </p:nvPr>
        </p:nvSpPr>
        <p:spPr/>
        <p:txBody>
          <a:bodyPr/>
          <a:lstStyle/>
          <a:p>
            <a:r>
              <a:rPr lang="en-US" dirty="0" smtClean="0"/>
              <a:t>The NMU Business Innovation Center</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NMU College of Business</a:t>
            </a:r>
            <a:endParaRPr lang="en-US" dirty="0"/>
          </a:p>
        </p:txBody>
      </p:sp>
      <p:sp>
        <p:nvSpPr>
          <p:cNvPr id="3" name="Content Placeholder 2"/>
          <p:cNvSpPr>
            <a:spLocks noGrp="1"/>
          </p:cNvSpPr>
          <p:nvPr>
            <p:ph idx="1"/>
          </p:nvPr>
        </p:nvSpPr>
        <p:spPr/>
        <p:txBody>
          <a:bodyPr>
            <a:normAutofit/>
          </a:bodyPr>
          <a:lstStyle/>
          <a:p>
            <a:r>
              <a:rPr lang="en-US" sz="3200" dirty="0" smtClean="0"/>
              <a:t>WHY?</a:t>
            </a:r>
            <a:endParaRPr lang="en-US" sz="3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duation 1.JPG"/>
          <p:cNvPicPr>
            <a:picLocks noChangeAspect="1"/>
          </p:cNvPicPr>
          <p:nvPr/>
        </p:nvPicPr>
        <p:blipFill>
          <a:blip r:embed="rId2"/>
          <a:stretch>
            <a:fillRect/>
          </a:stretch>
        </p:blipFill>
        <p:spPr>
          <a:xfrm>
            <a:off x="653144" y="733425"/>
            <a:ext cx="10959736" cy="5391150"/>
          </a:xfrm>
          <a:prstGeom prst="rect">
            <a:avLst/>
          </a:prstGeom>
        </p:spPr>
      </p:pic>
      <p:sp>
        <p:nvSpPr>
          <p:cNvPr id="2" name="Title 1"/>
          <p:cNvSpPr>
            <a:spLocks noGrp="1"/>
          </p:cNvSpPr>
          <p:nvPr>
            <p:ph type="title"/>
          </p:nvPr>
        </p:nvSpPr>
        <p:spPr/>
        <p:txBody>
          <a:bodyPr/>
          <a:lstStyle/>
          <a:p>
            <a:r>
              <a:rPr lang="en-US" dirty="0" smtClean="0"/>
              <a:t>The NMU College of Business</a:t>
            </a:r>
            <a:endParaRPr lang="en-US" dirty="0"/>
          </a:p>
        </p:txBody>
      </p:sp>
      <p:sp>
        <p:nvSpPr>
          <p:cNvPr id="3" name="Content Placeholder 2"/>
          <p:cNvSpPr>
            <a:spLocks noGrp="1"/>
          </p:cNvSpPr>
          <p:nvPr>
            <p:ph idx="1"/>
          </p:nvPr>
        </p:nvSpPr>
        <p:spPr/>
        <p:txBody>
          <a:bodyPr>
            <a:normAutofit fontScale="92500" lnSpcReduction="10000"/>
          </a:bodyPr>
          <a:lstStyle/>
          <a:p>
            <a:pPr>
              <a:buNone/>
            </a:pPr>
            <a:endParaRPr lang="en-US" sz="4800" dirty="0" smtClean="0"/>
          </a:p>
          <a:p>
            <a:pPr>
              <a:buNone/>
            </a:pPr>
            <a:endParaRPr lang="en-US" sz="4800" dirty="0" smtClean="0"/>
          </a:p>
          <a:p>
            <a:pPr>
              <a:buNone/>
            </a:pPr>
            <a:endParaRPr lang="en-US" sz="4800" dirty="0" smtClean="0"/>
          </a:p>
          <a:p>
            <a:pPr>
              <a:buNone/>
            </a:pPr>
            <a:endParaRPr lang="en-US" sz="4800" dirty="0" smtClean="0"/>
          </a:p>
          <a:p>
            <a:pPr>
              <a:buNone/>
            </a:pPr>
            <a:r>
              <a:rPr lang="en-US" sz="4800" dirty="0" smtClean="0"/>
              <a:t>7,000 Alumni Around the World!</a:t>
            </a:r>
            <a:endParaRPr lang="en-US" sz="4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21972"/>
            <a:ext cx="10131425" cy="1133341"/>
          </a:xfrm>
        </p:spPr>
        <p:txBody>
          <a:bodyPr/>
          <a:lstStyle/>
          <a:p>
            <a:pPr algn="ctr"/>
            <a:r>
              <a:rPr lang="en-US" dirty="0" smtClean="0"/>
              <a:t>The NMU College of Business</a:t>
            </a:r>
            <a:endParaRPr lang="en-US" dirty="0"/>
          </a:p>
        </p:txBody>
      </p:sp>
      <p:sp>
        <p:nvSpPr>
          <p:cNvPr id="3" name="Content Placeholder 2"/>
          <p:cNvSpPr>
            <a:spLocks noGrp="1"/>
          </p:cNvSpPr>
          <p:nvPr>
            <p:ph idx="1"/>
          </p:nvPr>
        </p:nvSpPr>
        <p:spPr>
          <a:xfrm>
            <a:off x="685801" y="1648497"/>
            <a:ext cx="10131425" cy="4997002"/>
          </a:xfrm>
        </p:spPr>
        <p:txBody>
          <a:bodyPr>
            <a:normAutofit fontScale="92500"/>
          </a:bodyPr>
          <a:lstStyle/>
          <a:p>
            <a:r>
              <a:rPr lang="en-US" sz="2800" dirty="0" smtClean="0"/>
              <a:t>1914 – Business Education Class</a:t>
            </a:r>
          </a:p>
          <a:p>
            <a:r>
              <a:rPr lang="en-US" sz="2800" dirty="0" smtClean="0"/>
              <a:t>1933 – Department of Commerce</a:t>
            </a:r>
          </a:p>
          <a:p>
            <a:r>
              <a:rPr lang="en-US" sz="2800" dirty="0" smtClean="0"/>
              <a:t>1966 - School of Business Management</a:t>
            </a:r>
          </a:p>
          <a:p>
            <a:r>
              <a:rPr lang="en-US" sz="2800" dirty="0" smtClean="0"/>
              <a:t>1967 – Walker L. Cisler School of Business Management</a:t>
            </a:r>
          </a:p>
          <a:p>
            <a:r>
              <a:rPr lang="en-US" sz="2800" dirty="0" smtClean="0"/>
              <a:t>1969 – First Dean appointed (Don </a:t>
            </a:r>
            <a:r>
              <a:rPr lang="en-US" sz="2800" dirty="0" err="1" smtClean="0"/>
              <a:t>Hangen</a:t>
            </a:r>
            <a:r>
              <a:rPr lang="en-US" sz="2800" dirty="0" smtClean="0"/>
              <a:t>)</a:t>
            </a:r>
          </a:p>
          <a:p>
            <a:r>
              <a:rPr lang="en-US" sz="2800" dirty="0" smtClean="0"/>
              <a:t>1990-1991 – Named a College (appears in the 1992-1993 directory)</a:t>
            </a:r>
          </a:p>
          <a:p>
            <a:r>
              <a:rPr lang="en-US" sz="2800" dirty="0" smtClean="0"/>
              <a:t>1996 – Organized as a College of a Whole</a:t>
            </a:r>
          </a:p>
          <a:p>
            <a:r>
              <a:rPr lang="en-US" sz="2800" dirty="0" smtClean="0"/>
              <a:t>2002-AACSB Accreditation</a:t>
            </a:r>
          </a:p>
          <a:p>
            <a:r>
              <a:rPr lang="en-US" sz="2800" dirty="0" smtClean="0"/>
              <a:t>2015-Faculty voted to reorganize as two departments in the college</a:t>
            </a:r>
          </a:p>
          <a:p>
            <a:pPr marL="0" indent="0">
              <a:buNone/>
            </a:pPr>
            <a:endParaRPr lang="en-US" dirty="0"/>
          </a:p>
        </p:txBody>
      </p:sp>
    </p:spTree>
    <p:extLst>
      <p:ext uri="{BB962C8B-B14F-4D97-AF65-F5344CB8AC3E}">
        <p14:creationId xmlns:p14="http://schemas.microsoft.com/office/powerpoint/2010/main" val="3716799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21972"/>
            <a:ext cx="10131425" cy="2302475"/>
          </a:xfrm>
        </p:spPr>
        <p:txBody>
          <a:bodyPr>
            <a:normAutofit fontScale="90000"/>
          </a:bodyPr>
          <a:lstStyle/>
          <a:p>
            <a:pPr algn="ctr"/>
            <a:r>
              <a:rPr lang="en-US" dirty="0" smtClean="0"/>
              <a:t/>
            </a:r>
            <a:br>
              <a:rPr lang="en-US" dirty="0" smtClean="0"/>
            </a:br>
            <a:r>
              <a:rPr lang="en-US" dirty="0" smtClean="0"/>
              <a:t>The NMU college of Business</a:t>
            </a:r>
            <a:br>
              <a:rPr lang="en-US" dirty="0" smtClean="0"/>
            </a:br>
            <a:r>
              <a:rPr lang="en-US" dirty="0" smtClean="0"/>
              <a:t/>
            </a:r>
            <a:br>
              <a:rPr lang="en-US" dirty="0" smtClean="0"/>
            </a:br>
            <a:r>
              <a:rPr lang="en-US" dirty="0" smtClean="0"/>
              <a:t>Our Goal</a:t>
            </a:r>
            <a:br>
              <a:rPr lang="en-US" dirty="0" smtClean="0"/>
            </a:br>
            <a:endParaRPr lang="en-US" dirty="0"/>
          </a:p>
        </p:txBody>
      </p:sp>
      <p:sp>
        <p:nvSpPr>
          <p:cNvPr id="3" name="Content Placeholder 2"/>
          <p:cNvSpPr>
            <a:spLocks noGrp="1"/>
          </p:cNvSpPr>
          <p:nvPr>
            <p:ph idx="1"/>
          </p:nvPr>
        </p:nvSpPr>
        <p:spPr>
          <a:xfrm>
            <a:off x="685801" y="1648497"/>
            <a:ext cx="10131425" cy="4997002"/>
          </a:xfrm>
        </p:spPr>
        <p:txBody>
          <a:bodyPr>
            <a:normAutofit/>
          </a:bodyPr>
          <a:lstStyle/>
          <a:p>
            <a:r>
              <a:rPr lang="en-US" sz="3600" b="1" i="1" dirty="0" smtClean="0">
                <a:solidFill>
                  <a:srgbClr val="FFFF99"/>
                </a:solidFill>
              </a:rPr>
              <a:t>“The school of the future will not be a place. It will consist of multiple interconnected locations around the world. Individuals will not go to school, they will join a network … for life long learning and contact building.” </a:t>
            </a:r>
            <a:r>
              <a:rPr lang="en-US" sz="2400" b="1" dirty="0" smtClean="0"/>
              <a:t>(</a:t>
            </a:r>
            <a:r>
              <a:rPr lang="en-US" sz="2400" b="1" dirty="0" err="1" smtClean="0"/>
              <a:t>Hawawini</a:t>
            </a:r>
            <a:r>
              <a:rPr lang="en-US" sz="2400" b="1" dirty="0" smtClean="0"/>
              <a:t>, 2005)</a:t>
            </a:r>
            <a:endParaRPr lang="en-US" sz="2400" b="1" dirty="0"/>
          </a:p>
        </p:txBody>
      </p:sp>
    </p:spTree>
    <p:extLst>
      <p:ext uri="{BB962C8B-B14F-4D97-AF65-F5344CB8AC3E}">
        <p14:creationId xmlns:p14="http://schemas.microsoft.com/office/powerpoint/2010/main" val="33357690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21972"/>
            <a:ext cx="10131425" cy="1133341"/>
          </a:xfrm>
        </p:spPr>
        <p:txBody>
          <a:bodyPr/>
          <a:lstStyle/>
          <a:p>
            <a:pPr algn="ctr"/>
            <a:r>
              <a:rPr lang="en-US" dirty="0" smtClean="0"/>
              <a:t>The NMU College of Business</a:t>
            </a:r>
            <a:endParaRPr lang="en-US" dirty="0"/>
          </a:p>
        </p:txBody>
      </p:sp>
      <p:sp>
        <p:nvSpPr>
          <p:cNvPr id="3" name="Content Placeholder 2"/>
          <p:cNvSpPr>
            <a:spLocks noGrp="1"/>
          </p:cNvSpPr>
          <p:nvPr>
            <p:ph idx="1"/>
          </p:nvPr>
        </p:nvSpPr>
        <p:spPr>
          <a:xfrm>
            <a:off x="685801" y="1107583"/>
            <a:ext cx="10131425" cy="5537916"/>
          </a:xfrm>
        </p:spPr>
        <p:txBody>
          <a:bodyPr>
            <a:normAutofit fontScale="85000" lnSpcReduction="20000"/>
          </a:bodyPr>
          <a:lstStyle/>
          <a:p>
            <a:r>
              <a:rPr lang="en-US" sz="3600" dirty="0" smtClean="0">
                <a:solidFill>
                  <a:srgbClr val="FFFF00"/>
                </a:solidFill>
              </a:rPr>
              <a:t>Challenges/Opportunities</a:t>
            </a:r>
          </a:p>
          <a:p>
            <a:r>
              <a:rPr lang="en-US" sz="2200" dirty="0" smtClean="0"/>
              <a:t>Faculty Shortages</a:t>
            </a:r>
          </a:p>
          <a:p>
            <a:r>
              <a:rPr lang="en-US" sz="2200" dirty="0" smtClean="0"/>
              <a:t>Faculty Costs</a:t>
            </a:r>
          </a:p>
          <a:p>
            <a:r>
              <a:rPr lang="en-US" sz="2200" dirty="0" smtClean="0"/>
              <a:t>Shared Governance</a:t>
            </a:r>
          </a:p>
          <a:p>
            <a:r>
              <a:rPr lang="en-US" sz="2200" dirty="0" smtClean="0"/>
              <a:t>Curriculum</a:t>
            </a:r>
          </a:p>
          <a:p>
            <a:r>
              <a:rPr lang="en-US" sz="2200" dirty="0" smtClean="0"/>
              <a:t>Sophisticated Students</a:t>
            </a:r>
          </a:p>
          <a:p>
            <a:r>
              <a:rPr lang="en-US" sz="2200" dirty="0" smtClean="0"/>
              <a:t>Funding</a:t>
            </a:r>
          </a:p>
          <a:p>
            <a:r>
              <a:rPr lang="en-US" sz="2200" dirty="0" smtClean="0"/>
              <a:t>Globalization</a:t>
            </a:r>
          </a:p>
          <a:p>
            <a:r>
              <a:rPr lang="en-US" sz="2200" dirty="0" smtClean="0"/>
              <a:t>Technology</a:t>
            </a:r>
          </a:p>
          <a:p>
            <a:r>
              <a:rPr lang="en-US" sz="2200" dirty="0" smtClean="0"/>
              <a:t>Transnational Models</a:t>
            </a:r>
          </a:p>
          <a:p>
            <a:r>
              <a:rPr lang="en-US" sz="2200" dirty="0" smtClean="0"/>
              <a:t>Economic Regeneration</a:t>
            </a:r>
          </a:p>
          <a:p>
            <a:r>
              <a:rPr lang="en-US" sz="2200" dirty="0" smtClean="0"/>
              <a:t>Local Impact</a:t>
            </a:r>
          </a:p>
          <a:p>
            <a:r>
              <a:rPr lang="en-US" sz="2200" dirty="0" smtClean="0"/>
              <a:t>Business as a Force for Good</a:t>
            </a:r>
          </a:p>
          <a:p>
            <a:r>
              <a:rPr lang="en-US" sz="2200" dirty="0" smtClean="0"/>
              <a:t>Value</a:t>
            </a:r>
            <a:endParaRPr lang="en-US" sz="2200" dirty="0"/>
          </a:p>
        </p:txBody>
      </p:sp>
    </p:spTree>
    <p:extLst>
      <p:ext uri="{BB962C8B-B14F-4D97-AF65-F5344CB8AC3E}">
        <p14:creationId xmlns:p14="http://schemas.microsoft.com/office/powerpoint/2010/main" val="4921451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21972"/>
            <a:ext cx="10131425" cy="1133341"/>
          </a:xfrm>
        </p:spPr>
        <p:txBody>
          <a:bodyPr/>
          <a:lstStyle/>
          <a:p>
            <a:pPr algn="ctr"/>
            <a:r>
              <a:rPr lang="en-US" dirty="0" smtClean="0"/>
              <a:t>The Future of business schools</a:t>
            </a:r>
            <a:endParaRPr lang="en-US" dirty="0"/>
          </a:p>
        </p:txBody>
      </p:sp>
      <p:sp>
        <p:nvSpPr>
          <p:cNvPr id="3" name="Content Placeholder 2"/>
          <p:cNvSpPr>
            <a:spLocks noGrp="1"/>
          </p:cNvSpPr>
          <p:nvPr>
            <p:ph idx="1"/>
          </p:nvPr>
        </p:nvSpPr>
        <p:spPr>
          <a:xfrm>
            <a:off x="685801" y="1648497"/>
            <a:ext cx="10131425" cy="4997002"/>
          </a:xfrm>
        </p:spPr>
        <p:txBody>
          <a:bodyPr>
            <a:normAutofit lnSpcReduction="10000"/>
          </a:bodyPr>
          <a:lstStyle/>
          <a:p>
            <a:r>
              <a:rPr lang="en-US" sz="3200" dirty="0" smtClean="0">
                <a:solidFill>
                  <a:srgbClr val="FFFF00"/>
                </a:solidFill>
              </a:rPr>
              <a:t>Strategies For The Future</a:t>
            </a:r>
          </a:p>
          <a:p>
            <a:r>
              <a:rPr lang="en-US" sz="3200" dirty="0" smtClean="0"/>
              <a:t>Collegiality</a:t>
            </a:r>
          </a:p>
          <a:p>
            <a:r>
              <a:rPr lang="en-US" sz="3200" dirty="0" smtClean="0"/>
              <a:t>Innovation</a:t>
            </a:r>
          </a:p>
          <a:p>
            <a:r>
              <a:rPr lang="en-US" sz="3200" dirty="0" smtClean="0"/>
              <a:t>Distinctiveness</a:t>
            </a:r>
          </a:p>
          <a:p>
            <a:r>
              <a:rPr lang="en-US" sz="3200" dirty="0" smtClean="0"/>
              <a:t>Entrepreneurial</a:t>
            </a:r>
          </a:p>
          <a:p>
            <a:r>
              <a:rPr lang="en-US" sz="3200" dirty="0" smtClean="0"/>
              <a:t>Engagement</a:t>
            </a:r>
          </a:p>
          <a:p>
            <a:r>
              <a:rPr lang="en-US" sz="3200" dirty="0" smtClean="0"/>
              <a:t>Experiential Pedagogy</a:t>
            </a:r>
          </a:p>
          <a:p>
            <a:r>
              <a:rPr lang="en-US" sz="3200" dirty="0" smtClean="0"/>
              <a:t>Impact</a:t>
            </a:r>
            <a:endParaRPr lang="en-US" sz="3200" dirty="0"/>
          </a:p>
          <a:p>
            <a:endParaRPr lang="en-US" sz="2400" dirty="0"/>
          </a:p>
        </p:txBody>
      </p:sp>
    </p:spTree>
    <p:extLst>
      <p:ext uri="{BB962C8B-B14F-4D97-AF65-F5344CB8AC3E}">
        <p14:creationId xmlns:p14="http://schemas.microsoft.com/office/powerpoint/2010/main" val="39576159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21972"/>
            <a:ext cx="10131425" cy="1133341"/>
          </a:xfrm>
        </p:spPr>
        <p:txBody>
          <a:bodyPr/>
          <a:lstStyle/>
          <a:p>
            <a:pPr algn="ctr"/>
            <a:r>
              <a:rPr lang="en-US" dirty="0" smtClean="0"/>
              <a:t>The NMU College of Business</a:t>
            </a:r>
            <a:endParaRPr lang="en-US" dirty="0"/>
          </a:p>
        </p:txBody>
      </p:sp>
      <p:sp>
        <p:nvSpPr>
          <p:cNvPr id="3" name="Content Placeholder 2"/>
          <p:cNvSpPr>
            <a:spLocks noGrp="1"/>
          </p:cNvSpPr>
          <p:nvPr>
            <p:ph idx="1"/>
          </p:nvPr>
        </p:nvSpPr>
        <p:spPr>
          <a:xfrm>
            <a:off x="685801" y="1648497"/>
            <a:ext cx="10131425" cy="4997002"/>
          </a:xfrm>
        </p:spPr>
        <p:txBody>
          <a:bodyPr>
            <a:normAutofit fontScale="85000" lnSpcReduction="20000"/>
          </a:bodyPr>
          <a:lstStyle/>
          <a:p>
            <a:r>
              <a:rPr lang="en-US" sz="2000" b="1" dirty="0" smtClean="0"/>
              <a:t>Sources</a:t>
            </a:r>
          </a:p>
          <a:p>
            <a:r>
              <a:rPr lang="en-US" dirty="0" err="1" smtClean="0"/>
              <a:t>Acito</a:t>
            </a:r>
            <a:r>
              <a:rPr lang="en-US" dirty="0" smtClean="0"/>
              <a:t>, Paul, Patricia McDougall, Daniel Smith, “One Hundred Years of Excellence in Business Education: What Have We Learned?” Business Horizons, 51, 2008, 5-12.</a:t>
            </a:r>
          </a:p>
          <a:p>
            <a:r>
              <a:rPr lang="en-US" dirty="0" smtClean="0"/>
              <a:t>Clark, </a:t>
            </a:r>
            <a:r>
              <a:rPr lang="en-US" dirty="0" err="1" smtClean="0"/>
              <a:t>Dorie</a:t>
            </a:r>
            <a:r>
              <a:rPr lang="en-US" dirty="0" smtClean="0"/>
              <a:t>, “What the Future of Business Education Looks Like,” Forbes, 9/12/2012.</a:t>
            </a:r>
          </a:p>
          <a:p>
            <a:r>
              <a:rPr lang="en-US" dirty="0" smtClean="0"/>
              <a:t>Future Index, “Boom or Bust,” July 19, 2013.</a:t>
            </a:r>
          </a:p>
          <a:p>
            <a:r>
              <a:rPr lang="en-US" dirty="0" smtClean="0"/>
              <a:t>Harvard Magazine, “Three Stonecutters: On the Future of Business Education,” 10/15/2008.</a:t>
            </a:r>
          </a:p>
          <a:p>
            <a:r>
              <a:rPr lang="en-US" dirty="0" err="1" smtClean="0"/>
              <a:t>Hawawini</a:t>
            </a:r>
            <a:r>
              <a:rPr lang="en-US" dirty="0" smtClean="0"/>
              <a:t>, Gabriel, “The Future of Business Schools,” The Journal of Business Management, 24:9, 2005, 770-782.</a:t>
            </a:r>
          </a:p>
          <a:p>
            <a:r>
              <a:rPr lang="en-US" dirty="0">
                <a:hlinkClick r:id="rId2"/>
              </a:rPr>
              <a:t>http://theexchange.aacsb.edu/Home/</a:t>
            </a:r>
            <a:r>
              <a:rPr lang="en-US" dirty="0"/>
              <a:t>, AACSB International, </a:t>
            </a:r>
            <a:r>
              <a:rPr lang="en-US" dirty="0" smtClean="0"/>
              <a:t>2014, </a:t>
            </a:r>
            <a:r>
              <a:rPr lang="en-US" dirty="0"/>
              <a:t>Tampa, FL, </a:t>
            </a:r>
            <a:r>
              <a:rPr lang="en-US" dirty="0" smtClean="0"/>
              <a:t>33602.</a:t>
            </a:r>
          </a:p>
          <a:p>
            <a:r>
              <a:rPr lang="en-US" dirty="0" err="1" smtClean="0"/>
              <a:t>Kuratko</a:t>
            </a:r>
            <a:r>
              <a:rPr lang="en-US" dirty="0" smtClean="0"/>
              <a:t>, Donald, “Entrepreneurship Education: Emerging Trends and Challenges for the 21</a:t>
            </a:r>
            <a:r>
              <a:rPr lang="en-US" baseline="30000" dirty="0" smtClean="0"/>
              <a:t>st</a:t>
            </a:r>
            <a:r>
              <a:rPr lang="en-US" dirty="0" smtClean="0"/>
              <a:t> Century,” 2003 Coleman White Paper Series for the U.S. Association on Small Business and Entrepreneurship.</a:t>
            </a:r>
          </a:p>
          <a:p>
            <a:r>
              <a:rPr lang="en-US" dirty="0" err="1" smtClean="0"/>
              <a:t>Kuratko</a:t>
            </a:r>
            <a:r>
              <a:rPr lang="en-US" dirty="0" smtClean="0"/>
              <a:t>, Donald, “The Emergence of Entrepreneurship Education: Development, Trends, and Challenges,” ET&amp;P, 2005, Baylor University, 577-597.</a:t>
            </a:r>
          </a:p>
          <a:p>
            <a:r>
              <a:rPr lang="en-US" dirty="0" err="1" smtClean="0"/>
              <a:t>Onzono</a:t>
            </a:r>
            <a:r>
              <a:rPr lang="en-US" dirty="0" smtClean="0"/>
              <a:t>, Santiago </a:t>
            </a:r>
            <a:r>
              <a:rPr lang="en-US" dirty="0" err="1"/>
              <a:t>L</a:t>
            </a:r>
            <a:r>
              <a:rPr lang="en-US" dirty="0" err="1" smtClean="0"/>
              <a:t>iniguez</a:t>
            </a:r>
            <a:r>
              <a:rPr lang="en-US" dirty="0" smtClean="0"/>
              <a:t> de, “The Changing Model of Business Schools,” The Journal of Management Development, 26:1, 2007, 22-32.</a:t>
            </a:r>
          </a:p>
          <a:p>
            <a:r>
              <a:rPr lang="en-US" dirty="0" smtClean="0"/>
              <a:t>Shoemaker, Paul, “The Future Challenges of Business: Rethinking Management Education and Research,” California Management Review, 50:3, Spring, 2008, 118-139.</a:t>
            </a:r>
          </a:p>
          <a:p>
            <a:r>
              <a:rPr lang="en-US" dirty="0" smtClean="0"/>
              <a:t>Viewpoint, “Can Business Schools Meet the Challenge of the Future?” IMD, 6/27/2013.</a:t>
            </a:r>
          </a:p>
          <a:p>
            <a:r>
              <a:rPr lang="en-US" dirty="0">
                <a:hlinkClick r:id="rId3"/>
              </a:rPr>
              <a:t>http://</a:t>
            </a:r>
            <a:r>
              <a:rPr lang="en-US" dirty="0" smtClean="0">
                <a:hlinkClick r:id="rId3"/>
              </a:rPr>
              <a:t>www.nmu.edu/business/node/13</a:t>
            </a:r>
            <a:r>
              <a:rPr lang="en-US" dirty="0" smtClean="0"/>
              <a:t>, Northern Michigan University, 2014, Marquette, MI 49855.</a:t>
            </a:r>
            <a:endParaRPr lang="en-US" dirty="0"/>
          </a:p>
        </p:txBody>
      </p:sp>
    </p:spTree>
    <p:extLst>
      <p:ext uri="{BB962C8B-B14F-4D97-AF65-F5344CB8AC3E}">
        <p14:creationId xmlns:p14="http://schemas.microsoft.com/office/powerpoint/2010/main" val="2286798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681" y="226970"/>
            <a:ext cx="10131425" cy="1133341"/>
          </a:xfrm>
        </p:spPr>
        <p:txBody>
          <a:bodyPr/>
          <a:lstStyle/>
          <a:p>
            <a:pPr algn="ctr"/>
            <a:r>
              <a:rPr lang="en-US" dirty="0" smtClean="0"/>
              <a:t>The NMU College of Business</a:t>
            </a:r>
            <a:endParaRPr lang="en-US" dirty="0"/>
          </a:p>
        </p:txBody>
      </p:sp>
      <p:sp>
        <p:nvSpPr>
          <p:cNvPr id="3" name="Content Placeholder 2"/>
          <p:cNvSpPr>
            <a:spLocks noGrp="1"/>
          </p:cNvSpPr>
          <p:nvPr>
            <p:ph idx="1"/>
          </p:nvPr>
        </p:nvSpPr>
        <p:spPr>
          <a:xfrm>
            <a:off x="685801" y="1648497"/>
            <a:ext cx="10131425" cy="4997002"/>
          </a:xfrm>
        </p:spPr>
        <p:txBody>
          <a:bodyPr>
            <a:normAutofit lnSpcReduction="10000"/>
          </a:bodyPr>
          <a:lstStyle/>
          <a:p>
            <a:r>
              <a:rPr lang="en-US" sz="2800" dirty="0" smtClean="0">
                <a:solidFill>
                  <a:srgbClr val="FFFF00"/>
                </a:solidFill>
              </a:rPr>
              <a:t>Mission of the COB</a:t>
            </a:r>
          </a:p>
          <a:p>
            <a:r>
              <a:rPr lang="en-US" sz="2800" dirty="0" smtClean="0"/>
              <a:t>The </a:t>
            </a:r>
            <a:r>
              <a:rPr lang="en-US" sz="2800" dirty="0"/>
              <a:t>mission of the College of Business is to engage students with relevant academic and related programs that prepare them for a variety of successful careers and responsible engagement in society</a:t>
            </a:r>
            <a:r>
              <a:rPr lang="en-US" sz="2800" dirty="0" smtClean="0"/>
              <a:t>. </a:t>
            </a:r>
            <a:endParaRPr lang="en-US" sz="2800" dirty="0"/>
          </a:p>
          <a:p>
            <a:r>
              <a:rPr lang="en-US" sz="2800" i="1" dirty="0">
                <a:solidFill>
                  <a:schemeClr val="accent2">
                    <a:lumMod val="20000"/>
                    <a:lumOff val="80000"/>
                  </a:schemeClr>
                </a:solidFill>
              </a:rPr>
              <a:t>Adopted February 24, </a:t>
            </a:r>
            <a:r>
              <a:rPr lang="en-US" sz="2800" i="1" dirty="0" smtClean="0">
                <a:solidFill>
                  <a:schemeClr val="accent2">
                    <a:lumMod val="20000"/>
                    <a:lumOff val="80000"/>
                  </a:schemeClr>
                </a:solidFill>
              </a:rPr>
              <a:t>2012</a:t>
            </a:r>
          </a:p>
          <a:p>
            <a:r>
              <a:rPr lang="en-US" sz="2800" i="1" dirty="0" smtClean="0">
                <a:solidFill>
                  <a:srgbClr val="FFFF00"/>
                </a:solidFill>
              </a:rPr>
              <a:t>Vision of the COB</a:t>
            </a:r>
          </a:p>
          <a:p>
            <a:r>
              <a:rPr lang="en-US" sz="2800" dirty="0"/>
              <a:t>By 2016, the College of Business at Northern Michigan University will be the college of choice for business education in the region.</a:t>
            </a:r>
          </a:p>
          <a:p>
            <a:r>
              <a:rPr lang="en-US" sz="2800" i="1" dirty="0">
                <a:solidFill>
                  <a:schemeClr val="accent2">
                    <a:lumMod val="20000"/>
                    <a:lumOff val="80000"/>
                  </a:schemeClr>
                </a:solidFill>
              </a:rPr>
              <a:t>Adopted February 24, </a:t>
            </a:r>
            <a:r>
              <a:rPr lang="en-US" sz="2800" i="1" dirty="0" smtClean="0">
                <a:solidFill>
                  <a:schemeClr val="accent2">
                    <a:lumMod val="20000"/>
                    <a:lumOff val="80000"/>
                  </a:schemeClr>
                </a:solidFill>
              </a:rPr>
              <a:t>2012 (both currently under review)</a:t>
            </a:r>
            <a:endParaRPr lang="en-US" sz="2800" dirty="0">
              <a:solidFill>
                <a:schemeClr val="accent2">
                  <a:lumMod val="20000"/>
                  <a:lumOff val="80000"/>
                </a:schemeClr>
              </a:solidFill>
            </a:endParaRPr>
          </a:p>
          <a:p>
            <a:endParaRPr lang="en-US" dirty="0"/>
          </a:p>
          <a:p>
            <a:endParaRPr lang="en-US" dirty="0"/>
          </a:p>
        </p:txBody>
      </p:sp>
    </p:spTree>
    <p:extLst>
      <p:ext uri="{BB962C8B-B14F-4D97-AF65-F5344CB8AC3E}">
        <p14:creationId xmlns:p14="http://schemas.microsoft.com/office/powerpoint/2010/main" val="88955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NMU College of Business</a:t>
            </a:r>
            <a:endParaRPr lang="en-US" dirty="0"/>
          </a:p>
        </p:txBody>
      </p:sp>
      <p:sp>
        <p:nvSpPr>
          <p:cNvPr id="3" name="Content Placeholder 2"/>
          <p:cNvSpPr>
            <a:spLocks noGrp="1"/>
          </p:cNvSpPr>
          <p:nvPr>
            <p:ph idx="1"/>
          </p:nvPr>
        </p:nvSpPr>
        <p:spPr/>
        <p:txBody>
          <a:bodyPr>
            <a:normAutofit/>
          </a:bodyPr>
          <a:lstStyle/>
          <a:p>
            <a:r>
              <a:rPr lang="en-US" sz="2400" dirty="0" smtClean="0"/>
              <a:t>College Enrollment and Faculty Staffing and Sufficiency</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NMU College of Business</a:t>
            </a:r>
            <a:br>
              <a:rPr lang="en-US" dirty="0" smtClean="0"/>
            </a:br>
            <a:endParaRPr lang="en-US" dirty="0"/>
          </a:p>
        </p:txBody>
      </p:sp>
      <p:sp>
        <p:nvSpPr>
          <p:cNvPr id="3" name="Content Placeholder 2"/>
          <p:cNvSpPr>
            <a:spLocks noGrp="1"/>
          </p:cNvSpPr>
          <p:nvPr>
            <p:ph idx="1"/>
          </p:nvPr>
        </p:nvSpPr>
        <p:spPr/>
        <p:txBody>
          <a:bodyPr/>
          <a:lstStyle/>
          <a:p>
            <a:pPr>
              <a:buNone/>
            </a:pPr>
            <a:endParaRPr lang="en-US" sz="2800" dirty="0" smtClean="0"/>
          </a:p>
          <a:p>
            <a:endParaRPr lang="en-US" dirty="0"/>
          </a:p>
        </p:txBody>
      </p:sp>
      <p:pic>
        <p:nvPicPr>
          <p:cNvPr id="6" name="Picture 5" descr="screenshot.81.jpg"/>
          <p:cNvPicPr>
            <a:picLocks noChangeAspect="1"/>
          </p:cNvPicPr>
          <p:nvPr/>
        </p:nvPicPr>
        <p:blipFill>
          <a:blip r:embed="rId2"/>
          <a:stretch>
            <a:fillRect/>
          </a:stretch>
        </p:blipFill>
        <p:spPr>
          <a:xfrm>
            <a:off x="366978" y="1523955"/>
            <a:ext cx="11437095" cy="417620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NMU College of Business</a:t>
            </a:r>
            <a:endParaRPr lang="en-US" dirty="0"/>
          </a:p>
        </p:txBody>
      </p:sp>
      <p:sp>
        <p:nvSpPr>
          <p:cNvPr id="3" name="Content Placeholder 2"/>
          <p:cNvSpPr>
            <a:spLocks noGrp="1"/>
          </p:cNvSpPr>
          <p:nvPr>
            <p:ph idx="1"/>
          </p:nvPr>
        </p:nvSpPr>
        <p:spPr/>
        <p:txBody>
          <a:bodyPr>
            <a:normAutofit/>
          </a:bodyPr>
          <a:lstStyle/>
          <a:p>
            <a:r>
              <a:rPr lang="en-US" sz="2400" dirty="0" smtClean="0"/>
              <a:t>Faculty Productivity</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21972"/>
            <a:ext cx="10131425" cy="1133341"/>
          </a:xfrm>
        </p:spPr>
        <p:txBody>
          <a:bodyPr/>
          <a:lstStyle/>
          <a:p>
            <a:pPr algn="ctr"/>
            <a:r>
              <a:rPr lang="en-US" dirty="0" smtClean="0"/>
              <a:t>The NMU College of Business</a:t>
            </a:r>
            <a:endParaRPr lang="en-US" dirty="0"/>
          </a:p>
        </p:txBody>
      </p:sp>
      <p:sp>
        <p:nvSpPr>
          <p:cNvPr id="3" name="Content Placeholder 2"/>
          <p:cNvSpPr>
            <a:spLocks noGrp="1"/>
          </p:cNvSpPr>
          <p:nvPr>
            <p:ph idx="1"/>
          </p:nvPr>
        </p:nvSpPr>
        <p:spPr>
          <a:xfrm>
            <a:off x="685801" y="1648497"/>
            <a:ext cx="10131425" cy="4997002"/>
          </a:xfrm>
        </p:spPr>
        <p:txBody>
          <a:bodyPr>
            <a:normAutofit/>
          </a:bodyPr>
          <a:lstStyle/>
          <a:p>
            <a:endParaRPr lang="en-US" sz="2800" b="1" dirty="0">
              <a:solidFill>
                <a:srgbClr val="FFFF00"/>
              </a:solidFill>
            </a:endParaRPr>
          </a:p>
          <a:p>
            <a:endParaRPr lang="en-US" sz="3600" b="1" dirty="0"/>
          </a:p>
        </p:txBody>
      </p:sp>
      <p:pic>
        <p:nvPicPr>
          <p:cNvPr id="5" name="Picture 4" descr="screenshot.84.jpg"/>
          <p:cNvPicPr>
            <a:picLocks noChangeAspect="1"/>
          </p:cNvPicPr>
          <p:nvPr/>
        </p:nvPicPr>
        <p:blipFill>
          <a:blip r:embed="rId2"/>
          <a:stretch>
            <a:fillRect/>
          </a:stretch>
        </p:blipFill>
        <p:spPr>
          <a:xfrm>
            <a:off x="580927" y="1484416"/>
            <a:ext cx="11046990" cy="3895106"/>
          </a:xfrm>
          <a:prstGeom prst="rect">
            <a:avLst/>
          </a:prstGeom>
        </p:spPr>
      </p:pic>
    </p:spTree>
    <p:extLst>
      <p:ext uri="{BB962C8B-B14F-4D97-AF65-F5344CB8AC3E}">
        <p14:creationId xmlns:p14="http://schemas.microsoft.com/office/powerpoint/2010/main" val="2629651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NMU College of Business</a:t>
            </a:r>
            <a:endParaRPr lang="en-US" dirty="0"/>
          </a:p>
        </p:txBody>
      </p:sp>
      <p:sp>
        <p:nvSpPr>
          <p:cNvPr id="3" name="Content Placeholder 2"/>
          <p:cNvSpPr>
            <a:spLocks noGrp="1"/>
          </p:cNvSpPr>
          <p:nvPr>
            <p:ph idx="1"/>
          </p:nvPr>
        </p:nvSpPr>
        <p:spPr/>
        <p:txBody>
          <a:bodyPr>
            <a:normAutofit/>
          </a:bodyPr>
          <a:lstStyle/>
          <a:p>
            <a:r>
              <a:rPr lang="en-US" sz="2400" dirty="0" smtClean="0"/>
              <a:t>Financial Performance</a:t>
            </a:r>
            <a:endParaRPr lang="en-US"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TC103457452[[fn=Celestial]]</Template>
  <TotalTime>453</TotalTime>
  <Words>727</Words>
  <Application>Microsoft Office PowerPoint</Application>
  <PresentationFormat>Widescreen</PresentationFormat>
  <Paragraphs>108</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Celestial</vt:lpstr>
      <vt:lpstr>The NMU College of Business</vt:lpstr>
      <vt:lpstr>The Future of business schools</vt:lpstr>
      <vt:lpstr>The NMU College of Business</vt:lpstr>
      <vt:lpstr>The NMU College of Business</vt:lpstr>
      <vt:lpstr>The NMU College of Business</vt:lpstr>
      <vt:lpstr>The NMU College of Business </vt:lpstr>
      <vt:lpstr>The NMU College of Business</vt:lpstr>
      <vt:lpstr>The NMU College of Business</vt:lpstr>
      <vt:lpstr>The NMU College of Business</vt:lpstr>
      <vt:lpstr>The NMU College of Business</vt:lpstr>
      <vt:lpstr>The NMU College of Business</vt:lpstr>
      <vt:lpstr>The NMU College of Business</vt:lpstr>
      <vt:lpstr>The NMU College of Business</vt:lpstr>
      <vt:lpstr>The NMU College of Business</vt:lpstr>
      <vt:lpstr>The NMU College of Business</vt:lpstr>
      <vt:lpstr>The NMU College of Business</vt:lpstr>
      <vt:lpstr> TeAM  Business</vt:lpstr>
      <vt:lpstr>New Venture Business Competition</vt:lpstr>
      <vt:lpstr>Celebration of Entrepreneurship</vt:lpstr>
      <vt:lpstr>Social Events -  Social Mixers Speed interviewing Industry panel Luncheons Executive in Residence Mentors Internships   </vt:lpstr>
      <vt:lpstr>The NMU College of Business</vt:lpstr>
      <vt:lpstr>The NMU Business Innovation Center</vt:lpstr>
      <vt:lpstr>The NMU Business Innovation Center</vt:lpstr>
      <vt:lpstr>The NMU Business Innovation Center</vt:lpstr>
      <vt:lpstr>The NMU Business Innovation Center</vt:lpstr>
      <vt:lpstr>The NMU Business Innovation Center</vt:lpstr>
      <vt:lpstr>The NMU Business Innovation Center</vt:lpstr>
      <vt:lpstr>The NMU College of Business</vt:lpstr>
      <vt:lpstr>The NMU College of Business</vt:lpstr>
      <vt:lpstr> The NMU college of Business  Our Goal </vt:lpstr>
      <vt:lpstr>The NMU College of Business</vt:lpstr>
      <vt:lpstr>The Future of business schools</vt:lpstr>
      <vt:lpstr>The NMU College of Business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Rayome</dc:creator>
  <cp:lastModifiedBy>Beth Roberts</cp:lastModifiedBy>
  <cp:revision>46</cp:revision>
  <dcterms:created xsi:type="dcterms:W3CDTF">2014-02-09T02:08:29Z</dcterms:created>
  <dcterms:modified xsi:type="dcterms:W3CDTF">2017-02-22T14:31:46Z</dcterms:modified>
</cp:coreProperties>
</file>