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1" r:id="rId5"/>
    <p:sldId id="260" r:id="rId6"/>
    <p:sldId id="259" r:id="rId7"/>
    <p:sldId id="262" r:id="rId8"/>
    <p:sldId id="263" r:id="rId9"/>
    <p:sldId id="264" r:id="rId10"/>
    <p:sldId id="276" r:id="rId11"/>
    <p:sldId id="277" r:id="rId12"/>
    <p:sldId id="265" r:id="rId13"/>
    <p:sldId id="267" r:id="rId14"/>
    <p:sldId id="268" r:id="rId15"/>
    <p:sldId id="269" r:id="rId16"/>
    <p:sldId id="270" r:id="rId17"/>
    <p:sldId id="271" r:id="rId18"/>
    <p:sldId id="274" r:id="rId19"/>
    <p:sldId id="26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363"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kobie\Documents\Departmental%20Business\Staffing%20Reports\TOS%20Enrollment%20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kobie\Documents\Departmental%20Business\Staffing%20Reports\TOS%20Program%20Enrollmen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kobie\Documents\Departmental%20Business\Staffing%20Reports\IM-WELD%20Enrollment%20Graph%202003-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kobie\Documents\Departmental%20Business\Staffing%20Reports\IM-WELD%20Enrollment%20Graph%202003-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v>Total Majors</c:v>
          </c:tx>
          <c:spPr>
            <a:ln>
              <a:solidFill>
                <a:schemeClr val="bg1">
                  <a:lumMod val="75000"/>
                  <a:lumOff val="25000"/>
                </a:schemeClr>
              </a:solidFill>
            </a:ln>
          </c:spPr>
          <c:cat>
            <c:numRef>
              <c:f>'WD enrol - IM&amp;WD enrol'!$C$4:$C$10</c:f>
              <c:numCache>
                <c:formatCode>General</c:formatCode>
                <c:ptCount val="7"/>
                <c:pt idx="0">
                  <c:v>2005</c:v>
                </c:pt>
                <c:pt idx="1">
                  <c:v>2006</c:v>
                </c:pt>
                <c:pt idx="2">
                  <c:v>2007</c:v>
                </c:pt>
                <c:pt idx="3">
                  <c:v>2008</c:v>
                </c:pt>
                <c:pt idx="4">
                  <c:v>2009</c:v>
                </c:pt>
                <c:pt idx="5">
                  <c:v>2010</c:v>
                </c:pt>
                <c:pt idx="6">
                  <c:v>2011</c:v>
                </c:pt>
              </c:numCache>
            </c:numRef>
          </c:cat>
          <c:val>
            <c:numRef>
              <c:f>'WD enrol - IM&amp;WD enrol'!$D$4:$D$10</c:f>
              <c:numCache>
                <c:formatCode>General</c:formatCode>
                <c:ptCount val="7"/>
                <c:pt idx="0">
                  <c:v>599</c:v>
                </c:pt>
                <c:pt idx="1">
                  <c:v>597</c:v>
                </c:pt>
                <c:pt idx="2">
                  <c:v>599</c:v>
                </c:pt>
                <c:pt idx="3">
                  <c:v>616</c:v>
                </c:pt>
                <c:pt idx="4">
                  <c:v>615</c:v>
                </c:pt>
                <c:pt idx="5">
                  <c:v>614</c:v>
                </c:pt>
                <c:pt idx="6">
                  <c:v>585</c:v>
                </c:pt>
              </c:numCache>
            </c:numRef>
          </c:val>
        </c:ser>
        <c:ser>
          <c:idx val="1"/>
          <c:order val="1"/>
          <c:tx>
            <c:v>Total Majors - IM &amp; WELD Programs</c:v>
          </c:tx>
          <c:cat>
            <c:numRef>
              <c:f>'WD enrol - IM&amp;WD enrol'!$C$4:$C$10</c:f>
              <c:numCache>
                <c:formatCode>General</c:formatCode>
                <c:ptCount val="7"/>
                <c:pt idx="0">
                  <c:v>2005</c:v>
                </c:pt>
                <c:pt idx="1">
                  <c:v>2006</c:v>
                </c:pt>
                <c:pt idx="2">
                  <c:v>2007</c:v>
                </c:pt>
                <c:pt idx="3">
                  <c:v>2008</c:v>
                </c:pt>
                <c:pt idx="4">
                  <c:v>2009</c:v>
                </c:pt>
                <c:pt idx="5">
                  <c:v>2010</c:v>
                </c:pt>
                <c:pt idx="6">
                  <c:v>2011</c:v>
                </c:pt>
              </c:numCache>
            </c:numRef>
          </c:cat>
          <c:val>
            <c:numRef>
              <c:f>'WD enrol - IM&amp;WD enrol'!$E$4:$E$10</c:f>
              <c:numCache>
                <c:formatCode>General</c:formatCode>
                <c:ptCount val="7"/>
              </c:numCache>
            </c:numRef>
          </c:val>
        </c:ser>
        <c:marker val="1"/>
        <c:axId val="30062464"/>
        <c:axId val="30064000"/>
      </c:lineChart>
      <c:catAx>
        <c:axId val="30062464"/>
        <c:scaling>
          <c:orientation val="minMax"/>
        </c:scaling>
        <c:axPos val="b"/>
        <c:numFmt formatCode="General" sourceLinked="1"/>
        <c:tickLblPos val="nextTo"/>
        <c:crossAx val="30064000"/>
        <c:crosses val="autoZero"/>
        <c:auto val="1"/>
        <c:lblAlgn val="ctr"/>
        <c:lblOffset val="100"/>
      </c:catAx>
      <c:valAx>
        <c:axId val="30064000"/>
        <c:scaling>
          <c:orientation val="minMax"/>
          <c:min val="0"/>
        </c:scaling>
        <c:axPos val="l"/>
        <c:majorGridlines/>
        <c:numFmt formatCode="General" sourceLinked="1"/>
        <c:tickLblPos val="nextTo"/>
        <c:crossAx val="30062464"/>
        <c:crosses val="autoZero"/>
        <c:crossBetween val="between"/>
      </c:valAx>
    </c:plotArea>
    <c:legend>
      <c:legendPos val="r"/>
      <c:legendEntry>
        <c:idx val="1"/>
        <c:delete val="1"/>
      </c:legendEntry>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dLbls>
            <c:dLbl>
              <c:idx val="0"/>
              <c:layout/>
              <c:tx>
                <c:rich>
                  <a:bodyPr/>
                  <a:lstStyle/>
                  <a:p>
                    <a:r>
                      <a:rPr lang="en-US"/>
                      <a:t>AUTO</a:t>
                    </a:r>
                  </a:p>
                </c:rich>
              </c:tx>
              <c:dLblPos val="ctr"/>
              <c:showSerName val="1"/>
            </c:dLbl>
            <c:dLbl>
              <c:idx val="1"/>
              <c:layout/>
              <c:tx>
                <c:rich>
                  <a:bodyPr/>
                  <a:lstStyle/>
                  <a:p>
                    <a:r>
                      <a:rPr lang="en-US"/>
                      <a:t>AVIA</a:t>
                    </a:r>
                  </a:p>
                </c:rich>
              </c:tx>
              <c:dLblPos val="ctr"/>
              <c:showSerName val="1"/>
            </c:dLbl>
            <c:dLbl>
              <c:idx val="2"/>
              <c:layout/>
              <c:tx>
                <c:rich>
                  <a:bodyPr/>
                  <a:lstStyle/>
                  <a:p>
                    <a:r>
                      <a:rPr lang="en-US"/>
                      <a:t>CONT</a:t>
                    </a:r>
                  </a:p>
                  <a:p>
                    <a:r>
                      <a:rPr lang="en-US"/>
                      <a:t>BUIL</a:t>
                    </a:r>
                  </a:p>
                </c:rich>
              </c:tx>
              <c:dLblPos val="ctr"/>
              <c:showSerName val="1"/>
            </c:dLbl>
            <c:dLbl>
              <c:idx val="3"/>
              <c:layout/>
              <c:tx>
                <c:rich>
                  <a:bodyPr/>
                  <a:lstStyle/>
                  <a:p>
                    <a:r>
                      <a:rPr lang="en-US" dirty="0"/>
                      <a:t>CLIM</a:t>
                    </a:r>
                  </a:p>
                  <a:p>
                    <a:endParaRPr lang="en-US" dirty="0"/>
                  </a:p>
                </c:rich>
              </c:tx>
              <c:dLblPos val="ctr"/>
              <c:showSerName val="1"/>
            </c:dLbl>
            <c:dLbl>
              <c:idx val="4"/>
              <c:layout/>
              <c:tx>
                <c:rich>
                  <a:bodyPr/>
                  <a:lstStyle/>
                  <a:p>
                    <a:r>
                      <a:rPr lang="en-US"/>
                      <a:t>COSM</a:t>
                    </a:r>
                  </a:p>
                </c:rich>
              </c:tx>
              <c:dLblPos val="ctr"/>
              <c:showSerName val="1"/>
            </c:dLbl>
            <c:dLbl>
              <c:idx val="5"/>
              <c:layout/>
              <c:tx>
                <c:rich>
                  <a:bodyPr/>
                  <a:lstStyle/>
                  <a:p>
                    <a:r>
                      <a:rPr lang="en-US"/>
                      <a:t>ELIN</a:t>
                    </a:r>
                  </a:p>
                </c:rich>
              </c:tx>
              <c:dLblPos val="ctr"/>
              <c:showSerName val="1"/>
            </c:dLbl>
            <c:dLbl>
              <c:idx val="6"/>
              <c:layout/>
              <c:tx>
                <c:rich>
                  <a:bodyPr/>
                  <a:lstStyle/>
                  <a:p>
                    <a:r>
                      <a:rPr lang="en-US"/>
                      <a:t>HOSP</a:t>
                    </a:r>
                  </a:p>
                  <a:p>
                    <a:r>
                      <a:rPr lang="en-US"/>
                      <a:t>FOOD</a:t>
                    </a:r>
                  </a:p>
                </c:rich>
              </c:tx>
              <c:dLblPos val="ctr"/>
              <c:showSerName val="1"/>
            </c:dLbl>
            <c:dLbl>
              <c:idx val="7"/>
              <c:layout/>
              <c:tx>
                <c:rich>
                  <a:bodyPr/>
                  <a:lstStyle/>
                  <a:p>
                    <a:r>
                      <a:rPr lang="en-US"/>
                      <a:t>INDM</a:t>
                    </a:r>
                  </a:p>
                </c:rich>
              </c:tx>
              <c:dLblPos val="ctr"/>
              <c:showSerName val="1"/>
            </c:dLbl>
            <c:dLbl>
              <c:idx val="8"/>
              <c:layout/>
              <c:tx>
                <c:rich>
                  <a:bodyPr/>
                  <a:lstStyle/>
                  <a:p>
                    <a:r>
                      <a:rPr lang="en-US"/>
                      <a:t>WELD</a:t>
                    </a:r>
                  </a:p>
                </c:rich>
              </c:tx>
              <c:dLblPos val="ctr"/>
              <c:showSerName val="1"/>
            </c:dLbl>
            <c:dLblPos val="ctr"/>
            <c:showSerName val="1"/>
          </c:dLbls>
          <c:val>
            <c:numRef>
              <c:f>Sheet1!$C$3:$C$11</c:f>
              <c:numCache>
                <c:formatCode>General</c:formatCode>
                <c:ptCount val="9"/>
                <c:pt idx="0">
                  <c:v>55</c:v>
                </c:pt>
                <c:pt idx="1">
                  <c:v>50</c:v>
                </c:pt>
                <c:pt idx="2">
                  <c:v>108</c:v>
                </c:pt>
                <c:pt idx="3">
                  <c:v>34</c:v>
                </c:pt>
                <c:pt idx="4">
                  <c:v>43</c:v>
                </c:pt>
                <c:pt idx="5">
                  <c:v>38</c:v>
                </c:pt>
                <c:pt idx="6">
                  <c:v>136</c:v>
                </c:pt>
                <c:pt idx="7">
                  <c:v>65</c:v>
                </c:pt>
                <c:pt idx="8">
                  <c:v>56</c:v>
                </c:pt>
              </c:numCache>
            </c:numRef>
          </c:val>
        </c:ser>
        <c:overlap val="100"/>
        <c:axId val="77899264"/>
        <c:axId val="77900800"/>
      </c:barChart>
      <c:catAx>
        <c:axId val="77899264"/>
        <c:scaling>
          <c:orientation val="minMax"/>
        </c:scaling>
        <c:axPos val="b"/>
        <c:numFmt formatCode="General" sourceLinked="0"/>
        <c:tickLblPos val="nextTo"/>
        <c:crossAx val="77900800"/>
        <c:crosses val="autoZero"/>
        <c:lblAlgn val="ctr"/>
        <c:lblOffset val="100"/>
        <c:tickLblSkip val="1"/>
      </c:catAx>
      <c:valAx>
        <c:axId val="77900800"/>
        <c:scaling>
          <c:orientation val="minMax"/>
          <c:max val="140"/>
          <c:min val="0"/>
        </c:scaling>
        <c:axPos val="l"/>
        <c:majorGridlines/>
        <c:numFmt formatCode="General" sourceLinked="1"/>
        <c:tickLblPos val="nextTo"/>
        <c:crossAx val="77899264"/>
        <c:crosses val="autoZero"/>
        <c:crossBetween val="between"/>
        <c:majorUnit val="20"/>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v>Total Enrolled - WD140 Introduction to Welding</c:v>
          </c:tx>
          <c:spPr>
            <a:ln>
              <a:solidFill>
                <a:schemeClr val="bg1"/>
              </a:solidFill>
            </a:ln>
          </c:spPr>
          <c:cat>
            <c:numRef>
              <c:f>'WD enrol - IM&amp;WD enrol'!$C$4:$C$10</c:f>
              <c:numCache>
                <c:formatCode>General</c:formatCode>
                <c:ptCount val="7"/>
                <c:pt idx="0">
                  <c:v>2005</c:v>
                </c:pt>
                <c:pt idx="1">
                  <c:v>2006</c:v>
                </c:pt>
                <c:pt idx="2">
                  <c:v>2007</c:v>
                </c:pt>
                <c:pt idx="3">
                  <c:v>2008</c:v>
                </c:pt>
                <c:pt idx="4">
                  <c:v>2009</c:v>
                </c:pt>
                <c:pt idx="5">
                  <c:v>2010</c:v>
                </c:pt>
                <c:pt idx="6">
                  <c:v>2011</c:v>
                </c:pt>
              </c:numCache>
            </c:numRef>
          </c:cat>
          <c:val>
            <c:numRef>
              <c:f>'WD enrol - IM&amp;WD enrol'!$D$4:$D$10</c:f>
              <c:numCache>
                <c:formatCode>General</c:formatCode>
                <c:ptCount val="7"/>
                <c:pt idx="0">
                  <c:v>152</c:v>
                </c:pt>
                <c:pt idx="1">
                  <c:v>156</c:v>
                </c:pt>
                <c:pt idx="2">
                  <c:v>170</c:v>
                </c:pt>
                <c:pt idx="3">
                  <c:v>133</c:v>
                </c:pt>
                <c:pt idx="4">
                  <c:v>150</c:v>
                </c:pt>
                <c:pt idx="5">
                  <c:v>167</c:v>
                </c:pt>
                <c:pt idx="6">
                  <c:v>223</c:v>
                </c:pt>
              </c:numCache>
            </c:numRef>
          </c:val>
        </c:ser>
        <c:ser>
          <c:idx val="1"/>
          <c:order val="1"/>
          <c:tx>
            <c:v>Total Majors - IM &amp; WELD Programs</c:v>
          </c:tx>
          <c:cat>
            <c:numRef>
              <c:f>'WD enrol - IM&amp;WD enrol'!$C$4:$C$10</c:f>
              <c:numCache>
                <c:formatCode>General</c:formatCode>
                <c:ptCount val="7"/>
                <c:pt idx="0">
                  <c:v>2005</c:v>
                </c:pt>
                <c:pt idx="1">
                  <c:v>2006</c:v>
                </c:pt>
                <c:pt idx="2">
                  <c:v>2007</c:v>
                </c:pt>
                <c:pt idx="3">
                  <c:v>2008</c:v>
                </c:pt>
                <c:pt idx="4">
                  <c:v>2009</c:v>
                </c:pt>
                <c:pt idx="5">
                  <c:v>2010</c:v>
                </c:pt>
                <c:pt idx="6">
                  <c:v>2011</c:v>
                </c:pt>
              </c:numCache>
            </c:numRef>
          </c:cat>
          <c:val>
            <c:numRef>
              <c:f>'WD enrol - IM&amp;WD enrol'!$E$4:$E$10</c:f>
              <c:numCache>
                <c:formatCode>General</c:formatCode>
                <c:ptCount val="7"/>
                <c:pt idx="0">
                  <c:v>32</c:v>
                </c:pt>
                <c:pt idx="1">
                  <c:v>40</c:v>
                </c:pt>
                <c:pt idx="2">
                  <c:v>55</c:v>
                </c:pt>
                <c:pt idx="3">
                  <c:v>58</c:v>
                </c:pt>
                <c:pt idx="4">
                  <c:v>69</c:v>
                </c:pt>
                <c:pt idx="5">
                  <c:v>89</c:v>
                </c:pt>
                <c:pt idx="6">
                  <c:v>121</c:v>
                </c:pt>
              </c:numCache>
            </c:numRef>
          </c:val>
        </c:ser>
        <c:marker val="1"/>
        <c:axId val="77995008"/>
        <c:axId val="78037760"/>
      </c:lineChart>
      <c:catAx>
        <c:axId val="77995008"/>
        <c:scaling>
          <c:orientation val="minMax"/>
        </c:scaling>
        <c:axPos val="b"/>
        <c:numFmt formatCode="General" sourceLinked="1"/>
        <c:tickLblPos val="nextTo"/>
        <c:crossAx val="78037760"/>
        <c:crosses val="autoZero"/>
        <c:auto val="1"/>
        <c:lblAlgn val="ctr"/>
        <c:lblOffset val="100"/>
      </c:catAx>
      <c:valAx>
        <c:axId val="78037760"/>
        <c:scaling>
          <c:orientation val="minMax"/>
        </c:scaling>
        <c:axPos val="l"/>
        <c:majorGridlines/>
        <c:numFmt formatCode="General" sourceLinked="1"/>
        <c:tickLblPos val="nextTo"/>
        <c:crossAx val="77995008"/>
        <c:crosses val="autoZero"/>
        <c:crossBetween val="between"/>
      </c:valAx>
    </c:plotArea>
    <c:legend>
      <c:legendPos val="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v>Industrial Maintenance A.A.S.</c:v>
          </c:tx>
          <c:cat>
            <c:numRef>
              <c:f>'IM-WD Enrollments'!$B$3:$B$11</c:f>
              <c:numCache>
                <c:formatCode>0</c:formatCode>
                <c:ptCount val="9"/>
                <c:pt idx="0" formatCode="General">
                  <c:v>2003</c:v>
                </c:pt>
                <c:pt idx="1">
                  <c:v>2004</c:v>
                </c:pt>
                <c:pt idx="2">
                  <c:v>2005</c:v>
                </c:pt>
                <c:pt idx="3">
                  <c:v>2006</c:v>
                </c:pt>
                <c:pt idx="4">
                  <c:v>2007</c:v>
                </c:pt>
                <c:pt idx="5">
                  <c:v>2008</c:v>
                </c:pt>
                <c:pt idx="6">
                  <c:v>2009</c:v>
                </c:pt>
                <c:pt idx="7">
                  <c:v>2010</c:v>
                </c:pt>
                <c:pt idx="8">
                  <c:v>2011</c:v>
                </c:pt>
              </c:numCache>
            </c:numRef>
          </c:cat>
          <c:val>
            <c:numRef>
              <c:f>'IM-WD Enrollments'!$C$3:$C$11</c:f>
              <c:numCache>
                <c:formatCode>General</c:formatCode>
                <c:ptCount val="9"/>
                <c:pt idx="0">
                  <c:v>15</c:v>
                </c:pt>
                <c:pt idx="1">
                  <c:v>27</c:v>
                </c:pt>
                <c:pt idx="2">
                  <c:v>32</c:v>
                </c:pt>
                <c:pt idx="3">
                  <c:v>40</c:v>
                </c:pt>
                <c:pt idx="4">
                  <c:v>55</c:v>
                </c:pt>
                <c:pt idx="5">
                  <c:v>58</c:v>
                </c:pt>
                <c:pt idx="6">
                  <c:v>69</c:v>
                </c:pt>
                <c:pt idx="7">
                  <c:v>67</c:v>
                </c:pt>
                <c:pt idx="8">
                  <c:v>65</c:v>
                </c:pt>
              </c:numCache>
            </c:numRef>
          </c:val>
        </c:ser>
        <c:ser>
          <c:idx val="1"/>
          <c:order val="1"/>
          <c:tx>
            <c:v>Welding (Certificate)</c:v>
          </c:tx>
          <c:cat>
            <c:numRef>
              <c:f>'IM-WD Enrollments'!$B$3:$B$11</c:f>
              <c:numCache>
                <c:formatCode>0</c:formatCode>
                <c:ptCount val="9"/>
                <c:pt idx="0" formatCode="General">
                  <c:v>2003</c:v>
                </c:pt>
                <c:pt idx="1">
                  <c:v>2004</c:v>
                </c:pt>
                <c:pt idx="2">
                  <c:v>2005</c:v>
                </c:pt>
                <c:pt idx="3">
                  <c:v>2006</c:v>
                </c:pt>
                <c:pt idx="4">
                  <c:v>2007</c:v>
                </c:pt>
                <c:pt idx="5">
                  <c:v>2008</c:v>
                </c:pt>
                <c:pt idx="6">
                  <c:v>2009</c:v>
                </c:pt>
                <c:pt idx="7">
                  <c:v>2010</c:v>
                </c:pt>
                <c:pt idx="8">
                  <c:v>2011</c:v>
                </c:pt>
              </c:numCache>
            </c:numRef>
          </c:cat>
          <c:val>
            <c:numRef>
              <c:f>'IM-WD Enrollments'!$D$3:$D$11</c:f>
              <c:numCache>
                <c:formatCode>General</c:formatCode>
                <c:ptCount val="9"/>
                <c:pt idx="0">
                  <c:v>0</c:v>
                </c:pt>
                <c:pt idx="1">
                  <c:v>0</c:v>
                </c:pt>
                <c:pt idx="2">
                  <c:v>0</c:v>
                </c:pt>
                <c:pt idx="3">
                  <c:v>0</c:v>
                </c:pt>
                <c:pt idx="4">
                  <c:v>0</c:v>
                </c:pt>
                <c:pt idx="5">
                  <c:v>0</c:v>
                </c:pt>
                <c:pt idx="6">
                  <c:v>0</c:v>
                </c:pt>
                <c:pt idx="7">
                  <c:v>22</c:v>
                </c:pt>
                <c:pt idx="8">
                  <c:v>56</c:v>
                </c:pt>
              </c:numCache>
            </c:numRef>
          </c:val>
        </c:ser>
        <c:overlap val="100"/>
        <c:axId val="77927552"/>
        <c:axId val="77929088"/>
      </c:barChart>
      <c:dateAx>
        <c:axId val="77927552"/>
        <c:scaling>
          <c:orientation val="minMax"/>
        </c:scaling>
        <c:axPos val="b"/>
        <c:numFmt formatCode="0" sourceLinked="0"/>
        <c:tickLblPos val="nextTo"/>
        <c:crossAx val="77929088"/>
        <c:crosses val="autoZero"/>
        <c:lblOffset val="100"/>
        <c:baseTimeUnit val="days"/>
      </c:dateAx>
      <c:valAx>
        <c:axId val="77929088"/>
        <c:scaling>
          <c:orientation val="minMax"/>
          <c:min val="0"/>
        </c:scaling>
        <c:axPos val="l"/>
        <c:majorGridlines/>
        <c:numFmt formatCode="General" sourceLinked="1"/>
        <c:tickLblPos val="nextTo"/>
        <c:crossAx val="77927552"/>
        <c:crossesAt val="2003"/>
        <c:crossBetween val="between"/>
      </c:valAx>
    </c:plotArea>
    <c:legend>
      <c:legendPos val="r"/>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D2BE01E-CF18-4E01-A8EC-9213926FC57B}" type="datetimeFigureOut">
              <a:rPr lang="en-US" smtClean="0"/>
              <a:pPr/>
              <a:t>11/15/2011</a:t>
            </a:fld>
            <a:endParaRPr lang="en-US"/>
          </a:p>
        </p:txBody>
      </p:sp>
      <p:sp>
        <p:nvSpPr>
          <p:cNvPr id="16" name="Slide Number Placeholder 15"/>
          <p:cNvSpPr>
            <a:spLocks noGrp="1"/>
          </p:cNvSpPr>
          <p:nvPr>
            <p:ph type="sldNum" sz="quarter" idx="11"/>
          </p:nvPr>
        </p:nvSpPr>
        <p:spPr/>
        <p:txBody>
          <a:bodyPr/>
          <a:lstStyle/>
          <a:p>
            <a:fld id="{17539799-3712-4E1C-B757-86464CD01D4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BE01E-CF18-4E01-A8EC-9213926FC57B}"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39799-3712-4E1C-B757-86464CD01D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BE01E-CF18-4E01-A8EC-9213926FC57B}"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39799-3712-4E1C-B757-86464CD01D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D2BE01E-CF18-4E01-A8EC-9213926FC57B}" type="datetimeFigureOut">
              <a:rPr lang="en-US" smtClean="0"/>
              <a:pPr/>
              <a:t>11/15/2011</a:t>
            </a:fld>
            <a:endParaRPr lang="en-US"/>
          </a:p>
        </p:txBody>
      </p:sp>
      <p:sp>
        <p:nvSpPr>
          <p:cNvPr id="15" name="Slide Number Placeholder 14"/>
          <p:cNvSpPr>
            <a:spLocks noGrp="1"/>
          </p:cNvSpPr>
          <p:nvPr>
            <p:ph type="sldNum" sz="quarter" idx="15"/>
          </p:nvPr>
        </p:nvSpPr>
        <p:spPr/>
        <p:txBody>
          <a:bodyPr/>
          <a:lstStyle>
            <a:lvl1pPr algn="ctr">
              <a:defRPr/>
            </a:lvl1pPr>
          </a:lstStyle>
          <a:p>
            <a:fld id="{17539799-3712-4E1C-B757-86464CD01D4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2BE01E-CF18-4E01-A8EC-9213926FC57B}"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39799-3712-4E1C-B757-86464CD01D4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2BE01E-CF18-4E01-A8EC-9213926FC57B}"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39799-3712-4E1C-B757-86464CD01D4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7539799-3712-4E1C-B757-86464CD01D4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D2BE01E-CF18-4E01-A8EC-9213926FC57B}" type="datetimeFigureOut">
              <a:rPr lang="en-US" smtClean="0"/>
              <a:pPr/>
              <a:t>11/15/2011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2BE01E-CF18-4E01-A8EC-9213926FC57B}" type="datetimeFigureOut">
              <a:rPr lang="en-US" smtClean="0"/>
              <a:pPr/>
              <a:t>11/15/2011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39799-3712-4E1C-B757-86464CD01D4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BE01E-CF18-4E01-A8EC-9213926FC57B}" type="datetimeFigureOut">
              <a:rPr lang="en-US" smtClean="0"/>
              <a:pPr/>
              <a:t>11/15/2011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39799-3712-4E1C-B757-86464CD01D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D2BE01E-CF18-4E01-A8EC-9213926FC57B}" type="datetimeFigureOut">
              <a:rPr lang="en-US" smtClean="0"/>
              <a:pPr/>
              <a:t>11/15/2011</a:t>
            </a:fld>
            <a:endParaRPr lang="en-US"/>
          </a:p>
        </p:txBody>
      </p:sp>
      <p:sp>
        <p:nvSpPr>
          <p:cNvPr id="9" name="Slide Number Placeholder 8"/>
          <p:cNvSpPr>
            <a:spLocks noGrp="1"/>
          </p:cNvSpPr>
          <p:nvPr>
            <p:ph type="sldNum" sz="quarter" idx="15"/>
          </p:nvPr>
        </p:nvSpPr>
        <p:spPr/>
        <p:txBody>
          <a:bodyPr/>
          <a:lstStyle/>
          <a:p>
            <a:fld id="{17539799-3712-4E1C-B757-86464CD01D4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D2BE01E-CF18-4E01-A8EC-9213926FC57B}" type="datetimeFigureOut">
              <a:rPr lang="en-US" smtClean="0"/>
              <a:pPr/>
              <a:t>11/15/2011</a:t>
            </a:fld>
            <a:endParaRPr lang="en-US"/>
          </a:p>
        </p:txBody>
      </p:sp>
      <p:sp>
        <p:nvSpPr>
          <p:cNvPr id="9" name="Slide Number Placeholder 8"/>
          <p:cNvSpPr>
            <a:spLocks noGrp="1"/>
          </p:cNvSpPr>
          <p:nvPr>
            <p:ph type="sldNum" sz="quarter" idx="11"/>
          </p:nvPr>
        </p:nvSpPr>
        <p:spPr/>
        <p:txBody>
          <a:bodyPr/>
          <a:lstStyle/>
          <a:p>
            <a:fld id="{17539799-3712-4E1C-B757-86464CD01D4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D2BE01E-CF18-4E01-A8EC-9213926FC57B}" type="datetimeFigureOut">
              <a:rPr lang="en-US" smtClean="0"/>
              <a:pPr/>
              <a:t>11/15/2011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7539799-3712-4E1C-B757-86464CD01D4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Enhancement Position</a:t>
            </a:r>
            <a:endParaRPr lang="en-US" dirty="0"/>
          </a:p>
        </p:txBody>
      </p:sp>
      <p:sp>
        <p:nvSpPr>
          <p:cNvPr id="2" name="Title 1"/>
          <p:cNvSpPr>
            <a:spLocks noGrp="1"/>
          </p:cNvSpPr>
          <p:nvPr>
            <p:ph type="ctrTitle"/>
          </p:nvPr>
        </p:nvSpPr>
        <p:spPr>
          <a:xfrm>
            <a:off x="2286000" y="1219200"/>
            <a:ext cx="6172200" cy="1894362"/>
          </a:xfrm>
        </p:spPr>
        <p:txBody>
          <a:bodyPr>
            <a:normAutofit fontScale="90000"/>
          </a:bodyPr>
          <a:lstStyle/>
          <a:p>
            <a:r>
              <a:rPr lang="en-US" dirty="0" smtClean="0"/>
              <a:t>Technology and Occupational Sciences</a:t>
            </a:r>
            <a:br>
              <a:rPr lang="en-US" dirty="0" smtClean="0"/>
            </a:br>
            <a:r>
              <a:rPr lang="en-US" dirty="0" smtClean="0"/>
              <a:t>(TOS)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66800"/>
            <a:ext cx="8229600" cy="1752600"/>
          </a:xfrm>
        </p:spPr>
        <p:txBody>
          <a:bodyPr>
            <a:normAutofit/>
          </a:bodyPr>
          <a:lstStyle/>
          <a:p>
            <a:pPr>
              <a:buNone/>
            </a:pPr>
            <a:r>
              <a:rPr lang="en-US" b="1" dirty="0" smtClean="0"/>
              <a:t>5. Quality of Program Inputs and Resources</a:t>
            </a:r>
          </a:p>
          <a:p>
            <a:r>
              <a:rPr lang="en-US" sz="2200" dirty="0" smtClean="0"/>
              <a:t>In the Welding lab, equipment has been incrementally updated over the past four years with new energy efficient technology that can also provide more welding applications.  </a:t>
            </a:r>
          </a:p>
          <a:p>
            <a:pPr lvl="2"/>
            <a:endParaRPr lang="en-US" dirty="0"/>
          </a:p>
        </p:txBody>
      </p:sp>
      <p:sp>
        <p:nvSpPr>
          <p:cNvPr id="7" name="Title 2"/>
          <p:cNvSpPr>
            <a:spLocks noGrp="1"/>
          </p:cNvSpPr>
          <p:nvPr>
            <p:ph type="title"/>
          </p:nvPr>
        </p:nvSpPr>
        <p:spPr>
          <a:xfrm>
            <a:off x="457200" y="152400"/>
            <a:ext cx="8229600" cy="914400"/>
          </a:xfrm>
        </p:spPr>
        <p:txBody>
          <a:bodyPr>
            <a:normAutofit/>
          </a:bodyPr>
          <a:lstStyle/>
          <a:p>
            <a:r>
              <a:rPr lang="en-US" sz="3200" dirty="0" smtClean="0"/>
              <a:t>Industrial Maintenance / Welding Programs</a:t>
            </a:r>
            <a:endParaRPr lang="en-US" sz="3200" dirty="0"/>
          </a:p>
        </p:txBody>
      </p:sp>
      <p:pic>
        <p:nvPicPr>
          <p:cNvPr id="4" name="Picture 3" descr="DSC02541.JPG"/>
          <p:cNvPicPr>
            <a:picLocks noChangeAspect="1"/>
          </p:cNvPicPr>
          <p:nvPr/>
        </p:nvPicPr>
        <p:blipFill>
          <a:blip r:embed="rId2" cstate="print"/>
          <a:stretch>
            <a:fillRect/>
          </a:stretch>
        </p:blipFill>
        <p:spPr>
          <a:xfrm>
            <a:off x="0" y="2971800"/>
            <a:ext cx="4876800" cy="3886200"/>
          </a:xfrm>
          <a:prstGeom prst="rect">
            <a:avLst/>
          </a:prstGeom>
        </p:spPr>
      </p:pic>
      <p:pic>
        <p:nvPicPr>
          <p:cNvPr id="5" name="Picture 4" descr="DSC02543.JPG"/>
          <p:cNvPicPr>
            <a:picLocks noChangeAspect="1"/>
          </p:cNvPicPr>
          <p:nvPr/>
        </p:nvPicPr>
        <p:blipFill>
          <a:blip r:embed="rId3" cstate="print"/>
          <a:stretch>
            <a:fillRect/>
          </a:stretch>
        </p:blipFill>
        <p:spPr>
          <a:xfrm>
            <a:off x="4978400" y="2971800"/>
            <a:ext cx="4165600" cy="3886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None/>
            </a:pPr>
            <a:r>
              <a:rPr lang="en-US" b="1" dirty="0" smtClean="0"/>
              <a:t>5. Quality of Program Inputs and Resources</a:t>
            </a:r>
            <a:endParaRPr lang="en-US" sz="2200" dirty="0" smtClean="0"/>
          </a:p>
          <a:p>
            <a:r>
              <a:rPr lang="en-US" sz="2200" dirty="0" smtClean="0"/>
              <a:t>A new computer controlled plasma cutter was added in 2009.</a:t>
            </a:r>
          </a:p>
          <a:p>
            <a:pPr lvl="2"/>
            <a:endParaRPr lang="en-US" dirty="0"/>
          </a:p>
        </p:txBody>
      </p:sp>
      <p:sp>
        <p:nvSpPr>
          <p:cNvPr id="7" name="Title 2"/>
          <p:cNvSpPr>
            <a:spLocks noGrp="1"/>
          </p:cNvSpPr>
          <p:nvPr>
            <p:ph type="title"/>
          </p:nvPr>
        </p:nvSpPr>
        <p:spPr/>
        <p:txBody>
          <a:bodyPr>
            <a:normAutofit/>
          </a:bodyPr>
          <a:lstStyle/>
          <a:p>
            <a:r>
              <a:rPr lang="en-US" sz="3200" dirty="0" smtClean="0"/>
              <a:t>Industrial Maintenance / Welding Programs</a:t>
            </a:r>
            <a:endParaRPr lang="en-US" sz="3200" dirty="0"/>
          </a:p>
        </p:txBody>
      </p:sp>
      <p:pic>
        <p:nvPicPr>
          <p:cNvPr id="4" name="Picture 3" descr="DSC02536.JPG"/>
          <p:cNvPicPr>
            <a:picLocks noChangeAspect="1"/>
          </p:cNvPicPr>
          <p:nvPr/>
        </p:nvPicPr>
        <p:blipFill>
          <a:blip r:embed="rId2" cstate="print"/>
          <a:stretch>
            <a:fillRect/>
          </a:stretch>
        </p:blipFill>
        <p:spPr>
          <a:xfrm>
            <a:off x="0" y="3086100"/>
            <a:ext cx="5029200" cy="3771900"/>
          </a:xfrm>
          <a:prstGeom prst="rect">
            <a:avLst/>
          </a:prstGeom>
        </p:spPr>
      </p:pic>
      <p:pic>
        <p:nvPicPr>
          <p:cNvPr id="5" name="Picture 4" descr="DSC02538.JPG"/>
          <p:cNvPicPr>
            <a:picLocks noChangeAspect="1"/>
          </p:cNvPicPr>
          <p:nvPr/>
        </p:nvPicPr>
        <p:blipFill>
          <a:blip r:embed="rId3" cstate="print"/>
          <a:stretch>
            <a:fillRect/>
          </a:stretch>
        </p:blipFill>
        <p:spPr>
          <a:xfrm>
            <a:off x="5080000" y="2514600"/>
            <a:ext cx="4064000" cy="304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6. Quality of Program Outcomes</a:t>
            </a:r>
          </a:p>
          <a:p>
            <a:pPr lvl="2"/>
            <a:r>
              <a:rPr lang="en-US" dirty="0" smtClean="0"/>
              <a:t>Graduates leave the University prepared to be successful maintenance mechanics and welders</a:t>
            </a:r>
          </a:p>
          <a:p>
            <a:pPr lvl="2"/>
            <a:r>
              <a:rPr lang="en-US" dirty="0" smtClean="0"/>
              <a:t>CNR hired 20+ IM interns last summer</a:t>
            </a:r>
          </a:p>
          <a:p>
            <a:pPr lvl="2"/>
            <a:r>
              <a:rPr lang="en-US" dirty="0" smtClean="0"/>
              <a:t>CNR has a minimum of 14 IM graduates in their employ</a:t>
            </a:r>
          </a:p>
          <a:p>
            <a:pPr lvl="2"/>
            <a:r>
              <a:rPr lang="en-US" dirty="0" smtClean="0"/>
              <a:t>Welding program faculty have recently been contacted by Oldenburg Corporation; they wanted to know our maximum expected throughput of welding students.</a:t>
            </a:r>
          </a:p>
          <a:p>
            <a:pPr lvl="2"/>
            <a:r>
              <a:rPr lang="en-US" dirty="0" smtClean="0"/>
              <a:t>Welding program graduates have a 90+% pass rate on multiple certification exams for the American Welding Society (AWS)</a:t>
            </a:r>
            <a:endParaRPr lang="en-US" dirty="0"/>
          </a:p>
        </p:txBody>
      </p:sp>
      <p:sp>
        <p:nvSpPr>
          <p:cNvPr id="4" name="Title 2"/>
          <p:cNvSpPr>
            <a:spLocks noGrp="1"/>
          </p:cNvSpPr>
          <p:nvPr>
            <p:ph type="title"/>
          </p:nvPr>
        </p:nvSpPr>
        <p:spPr/>
        <p:txBody>
          <a:bodyPr>
            <a:normAutofit/>
          </a:bodyPr>
          <a:lstStyle/>
          <a:p>
            <a:r>
              <a:rPr lang="en-US" sz="3200" dirty="0" smtClean="0"/>
              <a:t>Industrial Maintenance / Welding Programs</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sz="3200" dirty="0" smtClean="0"/>
              <a:t>7.  Size, Scope, and Productivity of the Program</a:t>
            </a:r>
            <a:endParaRPr lang="en-US" sz="3200" dirty="0"/>
          </a:p>
        </p:txBody>
      </p:sp>
      <p:graphicFrame>
        <p:nvGraphicFramePr>
          <p:cNvPr id="5" name="Content Placeholder 4"/>
          <p:cNvGraphicFramePr>
            <a:graphicFrameLocks noGrp="1"/>
          </p:cNvGraphicFramePr>
          <p:nvPr>
            <p:ph idx="1"/>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58200" cy="5181600"/>
          </a:xfrm>
        </p:spPr>
        <p:txBody>
          <a:bodyPr>
            <a:normAutofit/>
          </a:bodyPr>
          <a:lstStyle/>
          <a:p>
            <a:pPr>
              <a:buNone/>
            </a:pPr>
            <a:r>
              <a:rPr lang="en-US" dirty="0" smtClean="0"/>
              <a:t>8. Revenue and other resources generated by the program</a:t>
            </a:r>
          </a:p>
          <a:p>
            <a:pPr lvl="1"/>
            <a:r>
              <a:rPr lang="en-US" sz="2000" dirty="0" smtClean="0"/>
              <a:t>Enrollment of students (121) x tuition (8350) = $1,010,350 annually</a:t>
            </a:r>
          </a:p>
          <a:p>
            <a:pPr lvl="2"/>
            <a:endParaRPr lang="en-US" dirty="0" smtClean="0"/>
          </a:p>
          <a:p>
            <a:pPr>
              <a:buNone/>
            </a:pPr>
            <a:r>
              <a:rPr lang="en-US" dirty="0" smtClean="0"/>
              <a:t>9. Costs and other direct expenses associated with the program</a:t>
            </a:r>
          </a:p>
          <a:p>
            <a:pPr>
              <a:buNone/>
            </a:pPr>
            <a:r>
              <a:rPr lang="en-US" sz="1900" dirty="0" smtClean="0"/>
              <a:t>				</a:t>
            </a:r>
            <a:r>
              <a:rPr lang="en-US" sz="1900" u="sng" dirty="0" smtClean="0"/>
              <a:t>Current</a:t>
            </a:r>
            <a:r>
              <a:rPr lang="en-US" sz="1900" dirty="0" smtClean="0"/>
              <a:t>           </a:t>
            </a:r>
            <a:r>
              <a:rPr lang="en-US" sz="1900" u="sng" dirty="0" smtClean="0"/>
              <a:t>Prop. (2-3 yrs)</a:t>
            </a:r>
            <a:r>
              <a:rPr lang="en-US" sz="1900" dirty="0" smtClean="0"/>
              <a:t>	  </a:t>
            </a:r>
            <a:r>
              <a:rPr lang="en-US" sz="1900" u="sng" dirty="0" smtClean="0"/>
              <a:t>Prop. (3+ yrs)</a:t>
            </a:r>
            <a:endParaRPr lang="en-US" sz="1900" dirty="0" smtClean="0"/>
          </a:p>
          <a:p>
            <a:pPr>
              <a:buNone/>
            </a:pPr>
            <a:r>
              <a:rPr lang="en-US" sz="1900" dirty="0" smtClean="0"/>
              <a:t>Faculty including fringe = 	$98,131(1)	 $165,835(2)	         $135,408(2)</a:t>
            </a:r>
          </a:p>
          <a:p>
            <a:pPr>
              <a:buNone/>
            </a:pPr>
            <a:r>
              <a:rPr lang="en-US" sz="1900" dirty="0" smtClean="0"/>
              <a:t>Adjuncts + fringe = 	$48,628	  	   $24,314	                           $24,314	</a:t>
            </a:r>
          </a:p>
          <a:p>
            <a:pPr>
              <a:buNone/>
            </a:pPr>
            <a:r>
              <a:rPr lang="en-US" sz="1900" dirty="0" smtClean="0"/>
              <a:t>Lab materials and </a:t>
            </a:r>
          </a:p>
          <a:p>
            <a:pPr>
              <a:buNone/>
            </a:pPr>
            <a:r>
              <a:rPr lang="en-US" sz="1900" dirty="0" smtClean="0"/>
              <a:t>consumables = 		</a:t>
            </a:r>
            <a:r>
              <a:rPr lang="en-US" sz="1900" u="sng" dirty="0" smtClean="0"/>
              <a:t>$20,000</a:t>
            </a:r>
            <a:r>
              <a:rPr lang="en-US" sz="1900" dirty="0" smtClean="0"/>
              <a:t>	   	  </a:t>
            </a:r>
            <a:r>
              <a:rPr lang="en-US" sz="1900" u="sng" dirty="0" smtClean="0"/>
              <a:t>$20,000</a:t>
            </a:r>
            <a:r>
              <a:rPr lang="en-US" sz="1900" dirty="0" smtClean="0"/>
              <a:t>	           </a:t>
            </a:r>
            <a:r>
              <a:rPr lang="en-US" sz="1900" u="sng" dirty="0" smtClean="0"/>
              <a:t>$20,000</a:t>
            </a:r>
            <a:endParaRPr lang="en-US" sz="1900" dirty="0" smtClean="0"/>
          </a:p>
          <a:p>
            <a:pPr>
              <a:buNone/>
            </a:pPr>
            <a:r>
              <a:rPr lang="en-US" sz="1900" dirty="0" smtClean="0"/>
              <a:t>			               $166,759	                 $210,149	           $179,721</a:t>
            </a:r>
          </a:p>
          <a:p>
            <a:pPr>
              <a:buNone/>
            </a:pPr>
            <a:endParaRPr lang="en-US" sz="1900" dirty="0" smtClean="0"/>
          </a:p>
          <a:p>
            <a:pPr>
              <a:buNone/>
            </a:pPr>
            <a:r>
              <a:rPr lang="en-US" sz="1900" dirty="0" smtClean="0"/>
              <a:t>Total increase for two new faculty after 3  years instead of one senior = $12,962</a:t>
            </a:r>
          </a:p>
          <a:p>
            <a:pPr lvl="1">
              <a:buNone/>
            </a:pPr>
            <a:endParaRPr lang="en-US" dirty="0"/>
          </a:p>
        </p:txBody>
      </p:sp>
      <p:sp>
        <p:nvSpPr>
          <p:cNvPr id="4" name="Title 2"/>
          <p:cNvSpPr>
            <a:spLocks noGrp="1"/>
          </p:cNvSpPr>
          <p:nvPr>
            <p:ph type="title"/>
          </p:nvPr>
        </p:nvSpPr>
        <p:spPr/>
        <p:txBody>
          <a:bodyPr>
            <a:normAutofit/>
          </a:bodyPr>
          <a:lstStyle/>
          <a:p>
            <a:r>
              <a:rPr lang="en-US" sz="3200" dirty="0" smtClean="0"/>
              <a:t>Industrial Maintenance / Welding Programs</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70000" lnSpcReduction="20000"/>
          </a:bodyPr>
          <a:lstStyle/>
          <a:p>
            <a:pPr>
              <a:buNone/>
            </a:pPr>
            <a:r>
              <a:rPr lang="en-US" sz="2900" b="1" dirty="0" smtClean="0"/>
              <a:t>10. Impact, Justification, and overall essentiality of the program</a:t>
            </a:r>
          </a:p>
          <a:p>
            <a:r>
              <a:rPr lang="en-US" dirty="0" smtClean="0"/>
              <a:t>The program has a strong economic impact on the Universities’ revenue stream and fulfills the mission of the TOS department and NMU’s Community College role of providing good paying jobs with short term programs.</a:t>
            </a:r>
          </a:p>
          <a:p>
            <a:endParaRPr lang="en-US" dirty="0" smtClean="0"/>
          </a:p>
          <a:p>
            <a:pPr lvl="0">
              <a:buNone/>
            </a:pPr>
            <a:r>
              <a:rPr lang="en-US" sz="2800" b="1" dirty="0" smtClean="0"/>
              <a:t>11. Opportunity analysis of the program</a:t>
            </a:r>
            <a:endParaRPr lang="en-US" sz="3200" dirty="0" smtClean="0"/>
          </a:p>
          <a:p>
            <a:r>
              <a:rPr lang="en-US" sz="2800" dirty="0" smtClean="0"/>
              <a:t>This program is well positioned to provide strong enrollments for NMU, job opportunities for many students and the ability to support businesses in the region with quality employees.</a:t>
            </a:r>
            <a:endParaRPr lang="en-US" sz="3200" dirty="0" smtClean="0"/>
          </a:p>
          <a:p>
            <a:r>
              <a:rPr lang="en-US" sz="2800" dirty="0" smtClean="0"/>
              <a:t>This enhancement position will also provide an opportunity to search for a cross-trained individual that will be available to assist in teaching classes in the HVACR (HV170) and Building Technology and Construction Management programs (CN278). This cross-trained approach will help the TOS department build in flexibility to handle possible future enrollment swings.  </a:t>
            </a:r>
          </a:p>
          <a:p>
            <a:r>
              <a:rPr lang="en-US" sz="2800" dirty="0" smtClean="0"/>
              <a:t>With the recent increased student numbers, welding lab usage has increased significantly and safety of students and lab equipment will be improved with additional full time personnel in the lab.</a:t>
            </a:r>
            <a:endParaRPr lang="en-US" sz="3200" dirty="0" smtClean="0"/>
          </a:p>
          <a:p>
            <a:pPr lvl="2"/>
            <a:endParaRPr lang="en-US" dirty="0"/>
          </a:p>
        </p:txBody>
      </p:sp>
      <p:sp>
        <p:nvSpPr>
          <p:cNvPr id="4" name="Title 2"/>
          <p:cNvSpPr>
            <a:spLocks noGrp="1"/>
          </p:cNvSpPr>
          <p:nvPr>
            <p:ph type="title"/>
          </p:nvPr>
        </p:nvSpPr>
        <p:spPr/>
        <p:txBody>
          <a:bodyPr>
            <a:normAutofit/>
          </a:bodyPr>
          <a:lstStyle/>
          <a:p>
            <a:r>
              <a:rPr lang="en-US" sz="3200" dirty="0" smtClean="0"/>
              <a:t>Industrial Maintenance / Welding Programs</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lnSpcReduction="10000"/>
          </a:bodyPr>
          <a:lstStyle/>
          <a:p>
            <a:r>
              <a:rPr lang="en-US" dirty="0" smtClean="0"/>
              <a:t>Additional Considerations</a:t>
            </a:r>
          </a:p>
          <a:p>
            <a:pPr lvl="1"/>
            <a:r>
              <a:rPr lang="en-US" dirty="0" smtClean="0"/>
              <a:t>Current annual loads</a:t>
            </a:r>
          </a:p>
          <a:p>
            <a:pPr lvl="2"/>
            <a:r>
              <a:rPr lang="en-US" dirty="0" smtClean="0"/>
              <a:t>One full time faculty – 24 credits</a:t>
            </a:r>
          </a:p>
          <a:p>
            <a:pPr lvl="2"/>
            <a:r>
              <a:rPr lang="en-US" dirty="0" smtClean="0"/>
              <a:t>Multiple adjuncts – 50 credits</a:t>
            </a:r>
          </a:p>
          <a:p>
            <a:pPr lvl="2"/>
            <a:r>
              <a:rPr lang="en-US" dirty="0" smtClean="0"/>
              <a:t>MARESA welding class – 12.5 contact hours per week</a:t>
            </a:r>
          </a:p>
          <a:p>
            <a:pPr lvl="2"/>
            <a:r>
              <a:rPr lang="en-US" dirty="0" smtClean="0"/>
              <a:t>One faculty member – 121 advisees</a:t>
            </a:r>
          </a:p>
          <a:p>
            <a:pPr lvl="1"/>
            <a:r>
              <a:rPr lang="en-US" dirty="0" smtClean="0"/>
              <a:t>Recent cost reductions in the TOS department</a:t>
            </a:r>
          </a:p>
          <a:p>
            <a:pPr lvl="2">
              <a:buNone/>
            </a:pPr>
            <a:r>
              <a:rPr lang="en-US" dirty="0" smtClean="0"/>
              <a:t>					       </a:t>
            </a:r>
            <a:r>
              <a:rPr lang="en-US" u="sng" dirty="0" smtClean="0"/>
              <a:t>Annual Savings</a:t>
            </a:r>
            <a:endParaRPr lang="en-US" dirty="0" smtClean="0"/>
          </a:p>
          <a:p>
            <a:pPr lvl="2"/>
            <a:r>
              <a:rPr lang="en-US" dirty="0" smtClean="0"/>
              <a:t>2009 – RIF a faculty position		$84,250</a:t>
            </a:r>
          </a:p>
          <a:p>
            <a:pPr lvl="2"/>
            <a:r>
              <a:rPr lang="en-US" dirty="0" smtClean="0"/>
              <a:t>2010 – RIF a faculty position		$70,500</a:t>
            </a:r>
          </a:p>
          <a:p>
            <a:pPr lvl="2"/>
            <a:r>
              <a:rPr lang="en-US" dirty="0" smtClean="0"/>
              <a:t>2010 – RIF a clerical position		</a:t>
            </a:r>
            <a:r>
              <a:rPr lang="en-US" u="sng" dirty="0" smtClean="0"/>
              <a:t>$52,600</a:t>
            </a:r>
          </a:p>
          <a:p>
            <a:pPr lvl="2">
              <a:buNone/>
            </a:pPr>
            <a:r>
              <a:rPr lang="en-US" dirty="0" smtClean="0"/>
              <a:t>                                                       Total     $207,350</a:t>
            </a:r>
          </a:p>
          <a:p>
            <a:pPr>
              <a:buNone/>
            </a:pPr>
            <a:r>
              <a:rPr lang="en-US" dirty="0" smtClean="0"/>
              <a:t>Now is the time to recoup a </a:t>
            </a:r>
            <a:r>
              <a:rPr lang="en-US" i="1" dirty="0" smtClean="0"/>
              <a:t>small</a:t>
            </a:r>
            <a:r>
              <a:rPr lang="en-US" dirty="0" smtClean="0"/>
              <a:t> (6%) portion of these savings and reallocate them to a growing program</a:t>
            </a:r>
          </a:p>
        </p:txBody>
      </p:sp>
      <p:sp>
        <p:nvSpPr>
          <p:cNvPr id="4" name="Title 2"/>
          <p:cNvSpPr>
            <a:spLocks noGrp="1"/>
          </p:cNvSpPr>
          <p:nvPr>
            <p:ph type="title"/>
          </p:nvPr>
        </p:nvSpPr>
        <p:spPr/>
        <p:txBody>
          <a:bodyPr>
            <a:normAutofit/>
          </a:bodyPr>
          <a:lstStyle/>
          <a:p>
            <a:r>
              <a:rPr lang="en-US" sz="3200" dirty="0" smtClean="0"/>
              <a:t>Industrial Maintenance / Welding Programs</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Additional Considerations</a:t>
            </a:r>
          </a:p>
          <a:p>
            <a:pPr lvl="1"/>
            <a:r>
              <a:rPr lang="en-US" dirty="0" smtClean="0"/>
              <a:t>Exit Strategy</a:t>
            </a:r>
          </a:p>
          <a:p>
            <a:pPr lvl="2"/>
            <a:r>
              <a:rPr lang="en-US" dirty="0" smtClean="0"/>
              <a:t>The current lone faculty member has forecasted retirement in the next 2-3 years</a:t>
            </a:r>
          </a:p>
          <a:p>
            <a:pPr lvl="2"/>
            <a:endParaRPr lang="en-US" dirty="0"/>
          </a:p>
        </p:txBody>
      </p:sp>
      <p:sp>
        <p:nvSpPr>
          <p:cNvPr id="4" name="Title 2"/>
          <p:cNvSpPr>
            <a:spLocks noGrp="1"/>
          </p:cNvSpPr>
          <p:nvPr>
            <p:ph type="title"/>
          </p:nvPr>
        </p:nvSpPr>
        <p:spPr/>
        <p:txBody>
          <a:bodyPr>
            <a:normAutofit/>
          </a:bodyPr>
          <a:lstStyle/>
          <a:p>
            <a:r>
              <a:rPr lang="en-US" sz="3200" dirty="0" smtClean="0"/>
              <a:t>Industrial Maintenance / Welding Programs</a:t>
            </a:r>
            <a:endParaRPr lang="en-US" sz="3200" dirty="0"/>
          </a:p>
        </p:txBody>
      </p:sp>
      <p:pic>
        <p:nvPicPr>
          <p:cNvPr id="5" name="Picture 4" descr="DSC02540.JPG"/>
          <p:cNvPicPr>
            <a:picLocks noChangeAspect="1"/>
          </p:cNvPicPr>
          <p:nvPr/>
        </p:nvPicPr>
        <p:blipFill>
          <a:blip r:embed="rId2" cstate="print"/>
          <a:stretch>
            <a:fillRect/>
          </a:stretch>
        </p:blipFill>
        <p:spPr>
          <a:xfrm>
            <a:off x="3733800" y="3200400"/>
            <a:ext cx="48768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Additional Considerations</a:t>
            </a:r>
          </a:p>
          <a:p>
            <a:pPr lvl="1"/>
            <a:r>
              <a:rPr lang="en-US" dirty="0" smtClean="0"/>
              <a:t>Exit Strategy</a:t>
            </a:r>
          </a:p>
          <a:p>
            <a:pPr lvl="2"/>
            <a:r>
              <a:rPr lang="en-US" dirty="0" smtClean="0"/>
              <a:t>The current lone faculty member has forecasted retirement in the next 2-3 years</a:t>
            </a:r>
          </a:p>
          <a:p>
            <a:pPr lvl="2"/>
            <a:r>
              <a:rPr lang="en-US" dirty="0" smtClean="0"/>
              <a:t>At that time, we will reassess the program</a:t>
            </a:r>
          </a:p>
          <a:p>
            <a:pPr lvl="3"/>
            <a:r>
              <a:rPr lang="en-US" dirty="0" smtClean="0"/>
              <a:t>The newest faculty member will have received a 1-2 year mentorship of the program</a:t>
            </a:r>
          </a:p>
          <a:p>
            <a:pPr lvl="3"/>
            <a:r>
              <a:rPr lang="en-US" dirty="0" smtClean="0"/>
              <a:t>Best case, the program will have stabilized or grown and a replacement for the retiring faculty member will be necessary</a:t>
            </a:r>
          </a:p>
          <a:p>
            <a:pPr lvl="3"/>
            <a:r>
              <a:rPr lang="en-US" dirty="0" smtClean="0"/>
              <a:t>Worst case, the program will not have performed as expected and the position will not be replaced</a:t>
            </a:r>
          </a:p>
          <a:p>
            <a:pPr lvl="1"/>
            <a:r>
              <a:rPr lang="en-US" dirty="0" smtClean="0"/>
              <a:t>Due to the nature of this specific enhancement, prompt approval of a search would be beneficial</a:t>
            </a:r>
          </a:p>
          <a:p>
            <a:pPr lvl="2"/>
            <a:endParaRPr lang="en-US" dirty="0"/>
          </a:p>
        </p:txBody>
      </p:sp>
      <p:sp>
        <p:nvSpPr>
          <p:cNvPr id="4" name="Title 2"/>
          <p:cNvSpPr>
            <a:spLocks noGrp="1"/>
          </p:cNvSpPr>
          <p:nvPr>
            <p:ph type="title"/>
          </p:nvPr>
        </p:nvSpPr>
        <p:spPr/>
        <p:txBody>
          <a:bodyPr>
            <a:normAutofit/>
          </a:bodyPr>
          <a:lstStyle/>
          <a:p>
            <a:r>
              <a:rPr lang="en-US" sz="3200" dirty="0" smtClean="0"/>
              <a:t>Industrial Maintenance / Welding Programs</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TOS department must respond rapidly to industry needs</a:t>
            </a:r>
          </a:p>
          <a:p>
            <a:endParaRPr lang="en-US" dirty="0" smtClean="0"/>
          </a:p>
          <a:p>
            <a:r>
              <a:rPr lang="en-US" dirty="0" smtClean="0"/>
              <a:t>This enhancement request: </a:t>
            </a:r>
          </a:p>
          <a:p>
            <a:pPr lvl="1"/>
            <a:r>
              <a:rPr lang="en-US" dirty="0" smtClean="0"/>
              <a:t>is not equivalent to a new $100,000 faculty line</a:t>
            </a:r>
          </a:p>
          <a:p>
            <a:pPr lvl="2"/>
            <a:r>
              <a:rPr lang="en-US" dirty="0" smtClean="0"/>
              <a:t>$43,400 increase until Carl leaves, $12,962 from then on….</a:t>
            </a:r>
          </a:p>
          <a:p>
            <a:pPr lvl="1"/>
            <a:r>
              <a:rPr lang="en-US" dirty="0" smtClean="0"/>
              <a:t>reflects a reallocation of resources within the TOS department</a:t>
            </a:r>
          </a:p>
          <a:p>
            <a:pPr lvl="1"/>
            <a:r>
              <a:rPr lang="en-US" dirty="0" smtClean="0"/>
              <a:t>has an exit plan</a:t>
            </a:r>
          </a:p>
          <a:p>
            <a:pPr lvl="1"/>
            <a:r>
              <a:rPr lang="en-US" dirty="0" smtClean="0"/>
              <a:t>should not wait for 21 months</a:t>
            </a:r>
            <a:endParaRPr lang="en-US" dirty="0"/>
          </a:p>
        </p:txBody>
      </p:sp>
      <p:sp>
        <p:nvSpPr>
          <p:cNvPr id="3" name="Title 2"/>
          <p:cNvSpPr>
            <a:spLocks noGrp="1"/>
          </p:cNvSpPr>
          <p:nvPr>
            <p:ph type="title"/>
          </p:nvPr>
        </p:nvSpPr>
        <p:spPr/>
        <p:txBody>
          <a:bodyPr/>
          <a:lstStyle/>
          <a:p>
            <a:r>
              <a:rPr lang="en-US" dirty="0" smtClean="0"/>
              <a:t>To Recap</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fontScale="92500" lnSpcReduction="20000"/>
          </a:bodyPr>
          <a:lstStyle/>
          <a:p>
            <a:r>
              <a:rPr lang="en-US" dirty="0" smtClean="0"/>
              <a:t>9 program areas</a:t>
            </a:r>
          </a:p>
          <a:p>
            <a:pPr lvl="1"/>
            <a:r>
              <a:rPr lang="en-US" dirty="0" smtClean="0"/>
              <a:t>Electrical Line Technician 	(1 yr - Diploma)</a:t>
            </a:r>
          </a:p>
          <a:p>
            <a:pPr lvl="1"/>
            <a:r>
              <a:rPr lang="en-US" dirty="0" smtClean="0"/>
              <a:t>Welding 				(1 yr – Certificate)</a:t>
            </a:r>
          </a:p>
          <a:p>
            <a:pPr lvl="1"/>
            <a:r>
              <a:rPr lang="en-US" dirty="0" smtClean="0"/>
              <a:t>Cosmetology			(2 yr – Certificate)</a:t>
            </a:r>
          </a:p>
          <a:p>
            <a:pPr lvl="1"/>
            <a:r>
              <a:rPr lang="en-US" dirty="0" smtClean="0"/>
              <a:t>Aviation Maintenance		(A.A.S.)</a:t>
            </a:r>
          </a:p>
          <a:p>
            <a:pPr lvl="1"/>
            <a:r>
              <a:rPr lang="en-US" dirty="0" smtClean="0"/>
              <a:t>Automotive Service		(A.A.S.)</a:t>
            </a:r>
          </a:p>
          <a:p>
            <a:pPr lvl="1"/>
            <a:r>
              <a:rPr lang="en-US" dirty="0" smtClean="0"/>
              <a:t>Climate Control – HVACR	(A.A.S.)</a:t>
            </a:r>
          </a:p>
          <a:p>
            <a:pPr lvl="1"/>
            <a:r>
              <a:rPr lang="en-US" dirty="0" smtClean="0"/>
              <a:t>Industrial Maintenance		(A.A.S.)</a:t>
            </a:r>
          </a:p>
          <a:p>
            <a:pPr lvl="1"/>
            <a:r>
              <a:rPr lang="en-US" dirty="0" smtClean="0"/>
              <a:t>Construction Management	(B.S.)</a:t>
            </a:r>
          </a:p>
          <a:p>
            <a:pPr lvl="1"/>
            <a:r>
              <a:rPr lang="en-US" dirty="0" smtClean="0"/>
              <a:t>Hospitality Management		(B.S.)</a:t>
            </a:r>
          </a:p>
          <a:p>
            <a:endParaRPr lang="en-US" dirty="0" smtClean="0"/>
          </a:p>
          <a:p>
            <a:r>
              <a:rPr lang="en-US" dirty="0" smtClean="0"/>
              <a:t>22.4 Full Time Equivalent faculty (19 faculty, 9 adjuncts)</a:t>
            </a:r>
          </a:p>
          <a:p>
            <a:r>
              <a:rPr lang="en-US" dirty="0" smtClean="0"/>
              <a:t>585 majors</a:t>
            </a:r>
          </a:p>
          <a:p>
            <a:r>
              <a:rPr lang="en-US" dirty="0" smtClean="0"/>
              <a:t>12,505 SCH, 2010-11</a:t>
            </a:r>
          </a:p>
          <a:p>
            <a:endParaRPr lang="en-US" dirty="0"/>
          </a:p>
        </p:txBody>
      </p:sp>
      <p:sp>
        <p:nvSpPr>
          <p:cNvPr id="2" name="Title 1"/>
          <p:cNvSpPr>
            <a:spLocks noGrp="1"/>
          </p:cNvSpPr>
          <p:nvPr>
            <p:ph type="title"/>
          </p:nvPr>
        </p:nvSpPr>
        <p:spPr/>
        <p:txBody>
          <a:bodyPr>
            <a:normAutofit/>
          </a:bodyPr>
          <a:lstStyle/>
          <a:p>
            <a:r>
              <a:rPr lang="en-US" dirty="0" smtClean="0"/>
              <a:t>Brief Overview of the Department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2544.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r>
              <a:rPr lang="en-US" dirty="0" smtClean="0"/>
              <a:t>Thank you for your time &amp; support!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smtClean="0"/>
              <a:t>TOS Enrollments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6781800" y="3733800"/>
            <a:ext cx="18288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TOS Program Enrollments/Faculty</a:t>
            </a:r>
            <a:endParaRPr lang="en-US" dirty="0"/>
          </a:p>
        </p:txBody>
      </p:sp>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14400" y="5867400"/>
            <a:ext cx="7620000" cy="923330"/>
          </a:xfrm>
          <a:prstGeom prst="rect">
            <a:avLst/>
          </a:prstGeom>
          <a:solidFill>
            <a:schemeClr val="bg1">
              <a:lumMod val="50000"/>
              <a:lumOff val="50000"/>
            </a:schemeClr>
          </a:solidFill>
          <a:effectLst>
            <a:outerShdw blurRad="50800" dist="50800" sx="1000" sy="1000" algn="ctr" rotWithShape="0">
              <a:srgbClr val="000000"/>
            </a:outerShdw>
          </a:effectLst>
        </p:spPr>
        <p:txBody>
          <a:bodyPr wrap="square" rtlCol="0">
            <a:spAutoFit/>
          </a:bodyPr>
          <a:lstStyle/>
          <a:p>
            <a:r>
              <a:rPr lang="en-US" dirty="0" smtClean="0"/>
              <a:t>    2             3             3             2             2             2             4            .5            .5</a:t>
            </a:r>
          </a:p>
          <a:p>
            <a:r>
              <a:rPr lang="en-US" dirty="0" smtClean="0"/>
              <a:t>                                                </a:t>
            </a:r>
          </a:p>
          <a:p>
            <a:r>
              <a:rPr lang="en-US" dirty="0"/>
              <a:t> </a:t>
            </a:r>
            <a:r>
              <a:rPr lang="en-US" dirty="0" smtClean="0"/>
              <a:t>                                                 Full Time Faculty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514350" indent="-514350">
              <a:buNone/>
            </a:pPr>
            <a:r>
              <a:rPr lang="en-US" sz="2800" dirty="0" smtClean="0"/>
              <a:t>1. Alignment with the Mission &amp; Vision of Academic Affairs</a:t>
            </a:r>
          </a:p>
          <a:p>
            <a:pPr lvl="2"/>
            <a:r>
              <a:rPr lang="en-US" dirty="0" smtClean="0"/>
              <a:t>Intellectual foundation in the theory of manufacturing processes, equipment &amp; facilities</a:t>
            </a:r>
          </a:p>
          <a:p>
            <a:pPr lvl="3"/>
            <a:r>
              <a:rPr lang="en-US" dirty="0" smtClean="0"/>
              <a:t>Design, layout, problem solving, trouble shooting, critical thinking &amp; root cause analysis</a:t>
            </a:r>
          </a:p>
          <a:p>
            <a:pPr lvl="2"/>
            <a:r>
              <a:rPr lang="en-US" dirty="0" smtClean="0"/>
              <a:t>Active learning</a:t>
            </a:r>
          </a:p>
          <a:p>
            <a:pPr lvl="3"/>
            <a:r>
              <a:rPr lang="en-US" dirty="0" smtClean="0"/>
              <a:t>lab experiences in most of the classes</a:t>
            </a:r>
          </a:p>
          <a:p>
            <a:pPr lvl="3"/>
            <a:r>
              <a:rPr lang="en-US" dirty="0" smtClean="0"/>
              <a:t>Internships</a:t>
            </a:r>
          </a:p>
          <a:p>
            <a:pPr lvl="2"/>
            <a:r>
              <a:rPr lang="en-US" dirty="0" smtClean="0"/>
              <a:t>Career preparation</a:t>
            </a:r>
          </a:p>
          <a:p>
            <a:pPr lvl="3"/>
            <a:r>
              <a:rPr lang="en-US" dirty="0" smtClean="0"/>
              <a:t>Mining, Shipbuilding and Manufacturing Industries</a:t>
            </a:r>
          </a:p>
          <a:p>
            <a:pPr lvl="2"/>
            <a:r>
              <a:rPr lang="en-US" dirty="0" smtClean="0"/>
              <a:t>Community Involvement</a:t>
            </a:r>
          </a:p>
          <a:p>
            <a:pPr lvl="3"/>
            <a:r>
              <a:rPr lang="en-US" dirty="0" smtClean="0"/>
              <a:t>Benches for downtown Marquette</a:t>
            </a:r>
          </a:p>
          <a:p>
            <a:pPr lvl="3"/>
            <a:r>
              <a:rPr lang="en-US" dirty="0" smtClean="0"/>
              <a:t>Dace Darter Memorial – Marquette Maritime Museum</a:t>
            </a:r>
          </a:p>
          <a:p>
            <a:pPr lvl="3"/>
            <a:r>
              <a:rPr lang="en-US" dirty="0" smtClean="0"/>
              <a:t>Miscellaneous welding work</a:t>
            </a:r>
          </a:p>
          <a:p>
            <a:pPr lvl="3"/>
            <a:endParaRPr lang="en-US" dirty="0" smtClean="0"/>
          </a:p>
          <a:p>
            <a:pPr marL="1245870" lvl="2" indent="-514350">
              <a:buFont typeface="+mj-lt"/>
              <a:buAutoNum type="arabicPeriod"/>
            </a:pPr>
            <a:endParaRPr lang="en-US" dirty="0"/>
          </a:p>
        </p:txBody>
      </p:sp>
      <p:sp>
        <p:nvSpPr>
          <p:cNvPr id="3" name="Title 2"/>
          <p:cNvSpPr>
            <a:spLocks noGrp="1"/>
          </p:cNvSpPr>
          <p:nvPr>
            <p:ph type="title"/>
          </p:nvPr>
        </p:nvSpPr>
        <p:spPr/>
        <p:txBody>
          <a:bodyPr>
            <a:normAutofit/>
          </a:bodyPr>
          <a:lstStyle/>
          <a:p>
            <a:r>
              <a:rPr lang="en-US" sz="3200" dirty="0" smtClean="0"/>
              <a:t>Industrial Maintenance / Welding Programs</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t>2. History, development and expectations of the program</a:t>
            </a:r>
          </a:p>
          <a:p>
            <a:pPr lvl="2"/>
            <a:r>
              <a:rPr lang="en-US" dirty="0" smtClean="0"/>
              <a:t>An outgrowth of Cliffs Natural Resources (CNR) on-the-job apprenticeship program for Maintenance Mechanics. </a:t>
            </a:r>
          </a:p>
          <a:p>
            <a:pPr lvl="2"/>
            <a:r>
              <a:rPr lang="en-US" dirty="0" smtClean="0"/>
              <a:t>The IM program was implemented around 1999</a:t>
            </a:r>
          </a:p>
          <a:p>
            <a:pPr lvl="2"/>
            <a:r>
              <a:rPr lang="en-US" dirty="0" smtClean="0"/>
              <a:t>Recent changes include:</a:t>
            </a:r>
          </a:p>
          <a:p>
            <a:pPr lvl="3"/>
            <a:r>
              <a:rPr lang="en-US" dirty="0" smtClean="0"/>
              <a:t>Addition of IM215 – Advanced Mechanical Power Transmission Systems – 3 credits</a:t>
            </a:r>
          </a:p>
          <a:p>
            <a:pPr lvl="3"/>
            <a:r>
              <a:rPr lang="en-US" dirty="0" smtClean="0"/>
              <a:t>A proposal is currently at the Academic Senate to add 1 lab credit to each: </a:t>
            </a:r>
          </a:p>
          <a:p>
            <a:pPr lvl="4"/>
            <a:r>
              <a:rPr lang="en-US" dirty="0" smtClean="0"/>
              <a:t>IM110 – Industrial Measurement &amp; Fabrication</a:t>
            </a:r>
          </a:p>
          <a:p>
            <a:pPr lvl="4"/>
            <a:r>
              <a:rPr lang="en-US" dirty="0" smtClean="0"/>
              <a:t>IM214 – Alignment, Power Transmission and Conveyors.</a:t>
            </a:r>
          </a:p>
          <a:p>
            <a:pPr lvl="4">
              <a:buNone/>
            </a:pPr>
            <a:endParaRPr lang="en-US" dirty="0" smtClean="0"/>
          </a:p>
          <a:p>
            <a:pPr lvl="4">
              <a:buNone/>
            </a:pPr>
            <a:r>
              <a:rPr lang="en-US" dirty="0" smtClean="0"/>
              <a:t>This will add an additional 48 hours of hands on work to the IM program</a:t>
            </a:r>
          </a:p>
          <a:p>
            <a:pPr lvl="3"/>
            <a:endParaRPr lang="en-US" dirty="0" smtClean="0"/>
          </a:p>
          <a:p>
            <a:pPr>
              <a:buNone/>
            </a:pPr>
            <a:endParaRPr lang="en-US" dirty="0"/>
          </a:p>
        </p:txBody>
      </p:sp>
      <p:sp>
        <p:nvSpPr>
          <p:cNvPr id="3" name="Title 2"/>
          <p:cNvSpPr>
            <a:spLocks noGrp="1"/>
          </p:cNvSpPr>
          <p:nvPr>
            <p:ph type="title"/>
          </p:nvPr>
        </p:nvSpPr>
        <p:spPr/>
        <p:txBody>
          <a:bodyPr>
            <a:normAutofit/>
          </a:bodyPr>
          <a:lstStyle/>
          <a:p>
            <a:r>
              <a:rPr lang="en-US" sz="3200" dirty="0" smtClean="0"/>
              <a:t>Industrial Maintenance / Welding Programs</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3. External Demand for the Program</a:t>
            </a:r>
          </a:p>
          <a:p>
            <a:pPr lvl="2"/>
            <a:r>
              <a:rPr lang="en-US" dirty="0" smtClean="0"/>
              <a:t>Industrial Maintenance and Welding graduates are in high demand in the Midwest Region</a:t>
            </a:r>
          </a:p>
          <a:p>
            <a:pPr lvl="3"/>
            <a:r>
              <a:rPr lang="en-US" dirty="0" smtClean="0"/>
              <a:t>CNR</a:t>
            </a:r>
          </a:p>
          <a:p>
            <a:pPr lvl="3"/>
            <a:r>
              <a:rPr lang="en-US" dirty="0" smtClean="0"/>
              <a:t>Marinette Marine</a:t>
            </a:r>
          </a:p>
          <a:p>
            <a:pPr lvl="3"/>
            <a:r>
              <a:rPr lang="en-US" dirty="0" smtClean="0"/>
              <a:t>Systems Control (Boss Snowplow)</a:t>
            </a:r>
          </a:p>
          <a:p>
            <a:pPr lvl="3"/>
            <a:r>
              <a:rPr lang="en-US" dirty="0" smtClean="0"/>
              <a:t>Kennecott</a:t>
            </a:r>
          </a:p>
          <a:p>
            <a:pPr lvl="3"/>
            <a:r>
              <a:rPr lang="en-US" dirty="0" smtClean="0"/>
              <a:t>Oldenburg Corporation</a:t>
            </a:r>
          </a:p>
          <a:p>
            <a:pPr lvl="3"/>
            <a:r>
              <a:rPr lang="en-US" dirty="0" smtClean="0"/>
              <a:t>Saw mills</a:t>
            </a:r>
          </a:p>
          <a:p>
            <a:pPr lvl="3"/>
            <a:r>
              <a:rPr lang="en-US" dirty="0" smtClean="0"/>
              <a:t>Paper mills</a:t>
            </a:r>
          </a:p>
          <a:p>
            <a:pPr lvl="3"/>
            <a:endParaRPr lang="en-US" dirty="0" smtClean="0"/>
          </a:p>
          <a:p>
            <a:pPr lvl="1"/>
            <a:endParaRPr lang="en-US" dirty="0" smtClean="0"/>
          </a:p>
        </p:txBody>
      </p:sp>
      <p:sp>
        <p:nvSpPr>
          <p:cNvPr id="3" name="Title 2"/>
          <p:cNvSpPr>
            <a:spLocks noGrp="1"/>
          </p:cNvSpPr>
          <p:nvPr>
            <p:ph type="title"/>
          </p:nvPr>
        </p:nvSpPr>
        <p:spPr/>
        <p:txBody>
          <a:bodyPr>
            <a:normAutofit/>
          </a:bodyPr>
          <a:lstStyle/>
          <a:p>
            <a:r>
              <a:rPr lang="en-US" sz="3200" dirty="0" smtClean="0"/>
              <a:t>Industrial Maintenance / Welding Programs</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52400"/>
            <a:ext cx="8229600" cy="990600"/>
          </a:xfrm>
        </p:spPr>
        <p:txBody>
          <a:bodyPr>
            <a:normAutofit/>
          </a:bodyPr>
          <a:lstStyle/>
          <a:p>
            <a:r>
              <a:rPr lang="en-US" sz="3200" dirty="0" smtClean="0"/>
              <a:t>Industrial Maintenance / Welding Programs</a:t>
            </a:r>
            <a:endParaRPr lang="en-US" sz="3200" dirty="0"/>
          </a:p>
        </p:txBody>
      </p:sp>
      <p:graphicFrame>
        <p:nvGraphicFramePr>
          <p:cNvPr id="8" name="Content Placeholder 7"/>
          <p:cNvGraphicFramePr>
            <a:graphicFrameLocks noGrp="1"/>
          </p:cNvGraphicFramePr>
          <p:nvPr>
            <p:ph sz="half" idx="1"/>
          </p:nvPr>
        </p:nvGraphicFramePr>
        <p:xfrm>
          <a:off x="457200" y="2667000"/>
          <a:ext cx="8382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sz="half" idx="2"/>
          </p:nvPr>
        </p:nvSpPr>
        <p:spPr>
          <a:xfrm>
            <a:off x="457200" y="1219200"/>
            <a:ext cx="8174736" cy="1447800"/>
          </a:xfrm>
        </p:spPr>
        <p:txBody>
          <a:bodyPr>
            <a:normAutofit fontScale="92500" lnSpcReduction="20000"/>
          </a:bodyPr>
          <a:lstStyle/>
          <a:p>
            <a:pPr>
              <a:buNone/>
            </a:pPr>
            <a:r>
              <a:rPr lang="en-US" b="1" dirty="0" smtClean="0"/>
              <a:t>4. Internal Demand for the program</a:t>
            </a:r>
          </a:p>
          <a:p>
            <a:pPr lvl="2">
              <a:buFont typeface="Arial" pitchFamily="34" charset="0"/>
              <a:buChar char="•"/>
            </a:pPr>
            <a:r>
              <a:rPr lang="en-US" dirty="0" smtClean="0"/>
              <a:t>The Industrial Maintenance minor is popular (9) </a:t>
            </a:r>
          </a:p>
          <a:p>
            <a:pPr lvl="2">
              <a:buFont typeface="Arial" pitchFamily="34" charset="0"/>
              <a:buChar char="•"/>
            </a:pPr>
            <a:r>
              <a:rPr lang="en-US" dirty="0" smtClean="0"/>
              <a:t>Some of the welding courses serve in other majors, Art &amp; Design – Jewelry, </a:t>
            </a:r>
            <a:r>
              <a:rPr lang="en-US" dirty="0" err="1" smtClean="0"/>
              <a:t>Metalsmithing</a:t>
            </a:r>
            <a:r>
              <a:rPr lang="en-US" dirty="0" smtClean="0"/>
              <a:t> &amp; Blacksmithing </a:t>
            </a:r>
          </a:p>
          <a:p>
            <a:pPr lvl="2">
              <a:buFont typeface="Arial" pitchFamily="34" charset="0"/>
              <a:buChar char="•"/>
            </a:pPr>
            <a:r>
              <a:rPr lang="en-US" dirty="0" smtClean="0"/>
              <a:t>Many IM/WELD classes are taken as general electives</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24000"/>
            <a:ext cx="3657600" cy="5029200"/>
          </a:xfrm>
        </p:spPr>
        <p:txBody>
          <a:bodyPr>
            <a:normAutofit/>
          </a:bodyPr>
          <a:lstStyle/>
          <a:p>
            <a:pPr>
              <a:buNone/>
            </a:pPr>
            <a:r>
              <a:rPr lang="en-US" b="1" dirty="0" smtClean="0"/>
              <a:t>5. Quality of Program Inputs and Resources</a:t>
            </a:r>
          </a:p>
          <a:p>
            <a:r>
              <a:rPr lang="en-US" sz="1600" dirty="0" smtClean="0"/>
              <a:t>Fully qualified faculty</a:t>
            </a:r>
          </a:p>
          <a:p>
            <a:r>
              <a:rPr lang="en-US" sz="1600" dirty="0" smtClean="0"/>
              <a:t>The Industrial Maintenance laboratory recently moved from a shared space to dedicated lab space in January 2011.  </a:t>
            </a:r>
          </a:p>
          <a:p>
            <a:r>
              <a:rPr lang="en-US" sz="1600" dirty="0" smtClean="0"/>
              <a:t>In conjunction with the move, new and used equipment donations from CNR, WE Energies and Motion Industries in the form of gear boxes, electric motors and air compression systems greatly improved the quality and quantity of available lab equipment.  </a:t>
            </a:r>
          </a:p>
          <a:p>
            <a:pPr lvl="2"/>
            <a:endParaRPr lang="en-US" dirty="0"/>
          </a:p>
        </p:txBody>
      </p:sp>
      <p:sp>
        <p:nvSpPr>
          <p:cNvPr id="7" name="Title 2"/>
          <p:cNvSpPr>
            <a:spLocks noGrp="1"/>
          </p:cNvSpPr>
          <p:nvPr>
            <p:ph type="title"/>
          </p:nvPr>
        </p:nvSpPr>
        <p:spPr/>
        <p:txBody>
          <a:bodyPr>
            <a:normAutofit/>
          </a:bodyPr>
          <a:lstStyle/>
          <a:p>
            <a:r>
              <a:rPr lang="en-US" sz="3200" dirty="0" smtClean="0"/>
              <a:t>Industrial Maintenance / Welding Programs</a:t>
            </a:r>
            <a:endParaRPr lang="en-US" sz="3200" dirty="0"/>
          </a:p>
        </p:txBody>
      </p:sp>
      <p:pic>
        <p:nvPicPr>
          <p:cNvPr id="4" name="Picture 3" descr="DSC02546.JPG"/>
          <p:cNvPicPr>
            <a:picLocks noChangeAspect="1"/>
          </p:cNvPicPr>
          <p:nvPr/>
        </p:nvPicPr>
        <p:blipFill>
          <a:blip r:embed="rId2" cstate="print"/>
          <a:stretch>
            <a:fillRect/>
          </a:stretch>
        </p:blipFill>
        <p:spPr>
          <a:xfrm>
            <a:off x="4267200" y="1600200"/>
            <a:ext cx="4876800" cy="4267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1645</TotalTime>
  <Words>1008</Words>
  <Application>Microsoft Office PowerPoint</Application>
  <PresentationFormat>On-screen Show (4:3)</PresentationFormat>
  <Paragraphs>149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Technology and Occupational Sciences (TOS)</vt:lpstr>
      <vt:lpstr>Brief Overview of the Department</vt:lpstr>
      <vt:lpstr>TOS Enrollments</vt:lpstr>
      <vt:lpstr>TOS Program Enrollments/Faculty</vt:lpstr>
      <vt:lpstr>Industrial Maintenance / Welding Programs</vt:lpstr>
      <vt:lpstr>Industrial Maintenance / Welding Programs</vt:lpstr>
      <vt:lpstr>Industrial Maintenance / Welding Programs</vt:lpstr>
      <vt:lpstr>Industrial Maintenance / Welding Programs</vt:lpstr>
      <vt:lpstr>Industrial Maintenance / Welding Programs</vt:lpstr>
      <vt:lpstr>Industrial Maintenance / Welding Programs</vt:lpstr>
      <vt:lpstr>Industrial Maintenance / Welding Programs</vt:lpstr>
      <vt:lpstr>Industrial Maintenance / Welding Programs</vt:lpstr>
      <vt:lpstr>7.  Size, Scope, and Productivity of the Program</vt:lpstr>
      <vt:lpstr>Industrial Maintenance / Welding Programs</vt:lpstr>
      <vt:lpstr>Industrial Maintenance / Welding Programs</vt:lpstr>
      <vt:lpstr>Industrial Maintenance / Welding Programs</vt:lpstr>
      <vt:lpstr>Industrial Maintenance / Welding Programs</vt:lpstr>
      <vt:lpstr>Industrial Maintenance / Welding Programs</vt:lpstr>
      <vt:lpstr>To Recap</vt:lpstr>
      <vt:lpstr>Thank you for your time &amp; support!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Occupational Sciences</dc:title>
  <dc:creator>yourid</dc:creator>
  <cp:lastModifiedBy>Registered User</cp:lastModifiedBy>
  <cp:revision>78</cp:revision>
  <dcterms:created xsi:type="dcterms:W3CDTF">2011-11-03T19:03:06Z</dcterms:created>
  <dcterms:modified xsi:type="dcterms:W3CDTF">2011-11-15T14:45:02Z</dcterms:modified>
</cp:coreProperties>
</file>