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421" r:id="rId2"/>
    <p:sldId id="409" r:id="rId3"/>
    <p:sldId id="410" r:id="rId4"/>
    <p:sldId id="412" r:id="rId5"/>
    <p:sldId id="423" r:id="rId6"/>
    <p:sldId id="424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neiheis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EEFA7A"/>
    <a:srgbClr val="009999"/>
    <a:srgbClr val="CC3399"/>
    <a:srgbClr val="CC9900"/>
    <a:srgbClr val="66FFFF"/>
    <a:srgbClr val="CC66FF"/>
    <a:srgbClr val="0099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70815" autoAdjust="0"/>
  </p:normalViewPr>
  <p:slideViewPr>
    <p:cSldViewPr>
      <p:cViewPr varScale="1">
        <p:scale>
          <a:sx n="52" d="100"/>
          <a:sy n="52" d="100"/>
        </p:scale>
        <p:origin x="128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507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297" tIns="46148" rIns="92297" bIns="4614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297" tIns="46148" rIns="92297" bIns="46148" rtlCol="0"/>
          <a:lstStyle>
            <a:lvl1pPr algn="r">
              <a:defRPr sz="1200"/>
            </a:lvl1pPr>
          </a:lstStyle>
          <a:p>
            <a:fld id="{774EB415-E204-4601-90EB-E4DF54F59775}" type="datetimeFigureOut">
              <a:rPr lang="en-US" smtClean="0"/>
              <a:pPr/>
              <a:t>10/27/2015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2297" tIns="46148" rIns="92297" bIns="4614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lIns="92297" tIns="46148" rIns="92297" bIns="46148" rtlCol="0" anchor="b"/>
          <a:lstStyle>
            <a:lvl1pPr algn="r">
              <a:defRPr sz="1200"/>
            </a:lvl1pPr>
          </a:lstStyle>
          <a:p>
            <a:fld id="{08C0D430-99A6-4A8F-A2BF-8F829570CF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049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297" tIns="46148" rIns="92297" bIns="4614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297" tIns="46148" rIns="92297" bIns="46148" rtlCol="0"/>
          <a:lstStyle>
            <a:lvl1pPr algn="r">
              <a:defRPr sz="1200"/>
            </a:lvl1pPr>
          </a:lstStyle>
          <a:p>
            <a:fld id="{AC622237-42ED-490B-A8D6-5FC50377B8D5}" type="datetimeFigureOut">
              <a:rPr lang="en-US" smtClean="0"/>
              <a:pPr/>
              <a:t>10/27/2015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7" tIns="46148" rIns="92297" bIns="4614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2297" tIns="46148" rIns="92297" bIns="4614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2297" tIns="46148" rIns="92297" bIns="4614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lIns="92297" tIns="46148" rIns="92297" bIns="46148" rtlCol="0" anchor="b"/>
          <a:lstStyle>
            <a:lvl1pPr algn="r">
              <a:defRPr sz="1200"/>
            </a:lvl1pPr>
          </a:lstStyle>
          <a:p>
            <a:fld id="{BB6043E3-E313-4847-9993-48BDEE16F2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36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043E3-E313-4847-9993-48BDEE16F21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075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043E3-E313-4847-9993-48BDEE16F21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929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043E3-E313-4847-9993-48BDEE16F21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379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043E3-E313-4847-9993-48BDEE16F21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40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043E3-E313-4847-9993-48BDEE16F21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868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5443" y="5334000"/>
            <a:ext cx="9108557" cy="7886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0" y="0"/>
                </a:moveTo>
                <a:lnTo>
                  <a:pt x="5760" y="0"/>
                </a:lnTo>
                <a:lnTo>
                  <a:pt x="5760" y="528"/>
                </a:lnTo>
                <a:lnTo>
                  <a:pt x="48" y="0"/>
                </a:lnTo>
              </a:path>
            </a:pathLst>
          </a:custGeom>
          <a:solidFill>
            <a:srgbClr val="FFC0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0" y="5000978"/>
            <a:ext cx="9144000" cy="186411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0" y="1248"/>
              </a:cxn>
              <a:cxn ang="0">
                <a:pos x="5760" y="1248"/>
              </a:cxn>
              <a:cxn ang="0">
                <a:pos x="5760" y="528"/>
              </a:cxn>
              <a:cxn ang="0">
                <a:pos x="0" y="0"/>
              </a:cxn>
            </a:cxnLst>
            <a:rect l="0" t="0" r="0" b="0"/>
            <a:pathLst>
              <a:path w="5760" h="1248">
                <a:moveTo>
                  <a:pt x="0" y="0"/>
                </a:moveTo>
                <a:lnTo>
                  <a:pt x="0" y="1248"/>
                </a:lnTo>
                <a:lnTo>
                  <a:pt x="5760" y="1248"/>
                </a:lnTo>
                <a:lnTo>
                  <a:pt x="5760" y="52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8000"/>
              </a:gs>
              <a:gs pos="100000">
                <a:srgbClr val="FFC000"/>
              </a:gs>
              <a:gs pos="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 cap="rnd" cmpd="thickThin" algn="ctr">
            <a:solidFill>
              <a:schemeClr val="accent2">
                <a:lumMod val="50000"/>
              </a:schemeClr>
            </a:solidFill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-3765" y="4997671"/>
            <a:ext cx="9147765" cy="790302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491787-FDC7-4F6B-87C8-ACDC48891306}" type="datetimeFigureOut">
              <a:rPr lang="en-US" smtClean="0"/>
              <a:pPr/>
              <a:t>10/27/2015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CE3FC7-9885-4A81-B2F1-262CD4CC1BA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" y="422275"/>
            <a:ext cx="1995488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491787-FDC7-4F6B-87C8-ACDC48891306}" type="datetimeFigureOut">
              <a:rPr lang="en-US" smtClean="0"/>
              <a:pPr/>
              <a:t>10/27/2015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CE3FC7-9885-4A81-B2F1-262CD4CC1B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prstGeom prst="rect">
            <a:avLst/>
          </a:prstGeo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491787-FDC7-4F6B-87C8-ACDC48891306}" type="datetimeFigureOut">
              <a:rPr lang="en-US" smtClean="0"/>
              <a:pPr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CE3FC7-9885-4A81-B2F1-262CD4CC1B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  <a:prstGeom prst="rect">
            <a:avLst/>
          </a:prstGeo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491787-FDC7-4F6B-87C8-ACDC48891306}" type="datetimeFigureOut">
              <a:rPr lang="en-US" smtClean="0"/>
              <a:pPr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CE3FC7-9885-4A81-B2F1-262CD4CC1B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5760" indent="-256032">
              <a:buFont typeface="Wingdings 3" panose="05040102010807070707" pitchFamily="18" charset="2"/>
              <a:buChar char="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21792" indent="-228600">
              <a:buSzPct val="50000"/>
              <a:buFont typeface="Wingdings 2" panose="05020102010507070707" pitchFamily="18" charset="2"/>
              <a:buChar char="®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491787-FDC7-4F6B-87C8-ACDC48891306}" type="datetimeFigureOut">
              <a:rPr lang="en-US" smtClean="0"/>
              <a:pPr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CE3FC7-9885-4A81-B2F1-262CD4CC1B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  <a:prstGeom prst="rect">
            <a:avLst/>
          </a:prstGeom>
          <a:noFill/>
        </p:spPr>
        <p:txBody>
          <a:bodyPr rtlCol="0">
            <a:normAutofit/>
          </a:bodyPr>
          <a:lstStyle>
            <a:lvl1pPr>
              <a:defRPr sz="3600" b="0" i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extLst/>
          </a:lstStyle>
          <a:p>
            <a:endParaRPr kumimoji="0"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38100" cap="rnd"/>
          <a:effectLst>
            <a:outerShdw blurRad="50800" dir="5400000" algn="ctr" rotWithShape="0">
              <a:srgbClr val="FFC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491787-FDC7-4F6B-87C8-ACDC48891306}" type="datetimeFigureOut">
              <a:rPr lang="en-US" smtClean="0"/>
              <a:pPr/>
              <a:t>10/27/2015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CE3FC7-9885-4A81-B2F1-262CD4CC1B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/>
          <a:lstStyle>
            <a:lvl1pPr>
              <a:defRPr sz="3600" b="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38100" cap="rnd"/>
          <a:effectLst>
            <a:outerShdw blurRad="50800" dir="5400000" algn="ctr" rotWithShape="0">
              <a:srgbClr val="FFC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91787-FDC7-4F6B-87C8-ACDC48891306}" type="datetimeFigureOut">
              <a:rPr lang="en-US" smtClean="0"/>
              <a:pPr/>
              <a:t>10/27/2015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3FC7-9885-4A81-B2F1-262CD4CC1B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69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491787-FDC7-4F6B-87C8-ACDC48891306}" type="datetimeFigureOut">
              <a:rPr lang="en-US" smtClean="0"/>
              <a:pPr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CE3FC7-9885-4A81-B2F1-262CD4CC1B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491787-FDC7-4F6B-87C8-ACDC48891306}" type="datetimeFigureOut">
              <a:rPr lang="en-US" smtClean="0"/>
              <a:pPr/>
              <a:t>10/27/2015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CE3FC7-9885-4A81-B2F1-262CD4CC1B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491787-FDC7-4F6B-87C8-ACDC48891306}" type="datetimeFigureOut">
              <a:rPr lang="en-US" smtClean="0"/>
              <a:pPr/>
              <a:t>10/27/2015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CE3FC7-9885-4A81-B2F1-262CD4CC1B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491787-FDC7-4F6B-87C8-ACDC48891306}" type="datetimeFigureOut">
              <a:rPr lang="en-US" smtClean="0"/>
              <a:pPr/>
              <a:t>10/27/2015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CE3FC7-9885-4A81-B2F1-262CD4CC1B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  <a:prstGeom prst="rect">
            <a:avLst/>
          </a:prstGeo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1491787-FDC7-4F6B-87C8-ACDC48891306}" type="datetimeFigureOut">
              <a:rPr lang="en-US" smtClean="0"/>
              <a:pPr/>
              <a:t>10/27/2015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CE3FC7-9885-4A81-B2F1-262CD4CC1B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FFC0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gradFill>
            <a:gsLst>
              <a:gs pos="0">
                <a:srgbClr val="008000"/>
              </a:gs>
              <a:gs pos="96000">
                <a:srgbClr val="FFC0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 cap="rnd" cmpd="thickThin" algn="ctr">
            <a:solidFill>
              <a:schemeClr val="accent1">
                <a:lumMod val="75000"/>
              </a:schemeClr>
            </a:solidFill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1491787-FDC7-4F6B-87C8-ACDC48891306}" type="datetimeFigureOut">
              <a:rPr lang="en-US" smtClean="0"/>
              <a:pPr/>
              <a:t>10/27/2015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2CE3FC7-9885-4A81-B2F1-262CD4CC1BA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211"/>
          <a:stretch/>
        </p:blipFill>
        <p:spPr bwMode="auto">
          <a:xfrm>
            <a:off x="7239000" y="6041057"/>
            <a:ext cx="1752600" cy="740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72" r:id="rId4"/>
    <p:sldLayoutId id="2147483663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rgbClr val="008000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1792" indent="-228600" algn="l" rtl="0" eaLnBrk="1" latinLnBrk="0" hangingPunct="1">
        <a:spcBef>
          <a:spcPts val="324"/>
        </a:spcBef>
        <a:buClr>
          <a:srgbClr val="008000"/>
        </a:buClr>
        <a:buSzPct val="50000"/>
        <a:buFont typeface="Wingdings 2" panose="05020102010507070707" pitchFamily="18" charset="2"/>
        <a:buChar char="®"/>
        <a:defRPr kumimoji="0" sz="23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9536" indent="-228600" algn="l" rtl="0" eaLnBrk="1" latinLnBrk="0" hangingPunct="1">
        <a:spcBef>
          <a:spcPts val="350"/>
        </a:spcBef>
        <a:buClr>
          <a:srgbClr val="008000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9144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>
              <a:buClrTx/>
              <a:buSzPct val="125000"/>
              <a:buFont typeface="Arial" panose="020B0604020202020204" pitchFamily="34" charset="0"/>
              <a:buChar char="•"/>
            </a:pPr>
            <a:r>
              <a:rPr lang="en-US" sz="2200" b="1" dirty="0" smtClean="0">
                <a:latin typeface="Arial Narrow" panose="020B0606020202030204" pitchFamily="34" charset="0"/>
              </a:rPr>
              <a:t>Core Values</a:t>
            </a:r>
          </a:p>
          <a:p>
            <a:pPr lvl="1">
              <a:buClrTx/>
              <a:buSzPct val="125000"/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 Narrow" panose="020B0606020202030204" pitchFamily="34" charset="0"/>
              </a:rPr>
              <a:t>Completed – distributed  </a:t>
            </a:r>
          </a:p>
          <a:p>
            <a:pPr lvl="1">
              <a:buClrTx/>
              <a:buSzPct val="125000"/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 Narrow" panose="020B0606020202030204" pitchFamily="34" charset="0"/>
              </a:rPr>
              <a:t>Initial impact - Fall 2016</a:t>
            </a:r>
          </a:p>
          <a:p>
            <a:pPr marL="109728" indent="0">
              <a:buClrTx/>
              <a:buSzPct val="125000"/>
              <a:buNone/>
            </a:pPr>
            <a:endParaRPr lang="en-US" sz="1300" b="1" dirty="0" smtClean="0">
              <a:latin typeface="Arial Narrow" panose="020B0606020202030204" pitchFamily="34" charset="0"/>
            </a:endParaRPr>
          </a:p>
          <a:p>
            <a:pPr>
              <a:buClrTx/>
              <a:buSzPct val="125000"/>
              <a:buFont typeface="Arial" panose="020B0604020202020204" pitchFamily="34" charset="0"/>
              <a:buChar char="•"/>
            </a:pPr>
            <a:r>
              <a:rPr lang="en-US" sz="2200" b="1" dirty="0" smtClean="0">
                <a:latin typeface="Arial Narrow" panose="020B0606020202030204" pitchFamily="34" charset="0"/>
              </a:rPr>
              <a:t>Strategic Planning </a:t>
            </a:r>
          </a:p>
          <a:p>
            <a:pPr lvl="1">
              <a:buClrTx/>
              <a:buSzPct val="125000"/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 Narrow" panose="020B0606020202030204" pitchFamily="34" charset="0"/>
              </a:rPr>
              <a:t>On-going listening sessions </a:t>
            </a:r>
          </a:p>
          <a:p>
            <a:pPr lvl="1">
              <a:buClrTx/>
              <a:buSzPct val="125000"/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 Narrow" panose="020B0606020202030204" pitchFamily="34" charset="0"/>
              </a:rPr>
              <a:t>Targeted completion – December 2015</a:t>
            </a:r>
          </a:p>
          <a:p>
            <a:pPr lvl="1">
              <a:buClrTx/>
              <a:buSzPct val="125000"/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 Narrow" panose="020B0606020202030204" pitchFamily="34" charset="0"/>
              </a:rPr>
              <a:t>Initial impact – Fall 2017</a:t>
            </a:r>
          </a:p>
          <a:p>
            <a:pPr marL="109728" indent="0">
              <a:buClrTx/>
              <a:buSzPct val="125000"/>
              <a:buNone/>
            </a:pPr>
            <a:endParaRPr lang="en-US" sz="1300" dirty="0" smtClean="0">
              <a:latin typeface="Arial Narrow" panose="020B0606020202030204" pitchFamily="34" charset="0"/>
            </a:endParaRPr>
          </a:p>
          <a:p>
            <a:pPr>
              <a:buClrTx/>
              <a:buSzPct val="125000"/>
              <a:buFont typeface="Arial" panose="020B0604020202020204" pitchFamily="34" charset="0"/>
              <a:buChar char="•"/>
            </a:pPr>
            <a:r>
              <a:rPr lang="en-US" sz="2200" b="1" dirty="0" smtClean="0">
                <a:latin typeface="Arial Narrow" panose="020B0606020202030204" pitchFamily="34" charset="0"/>
              </a:rPr>
              <a:t>Program Prioritization</a:t>
            </a:r>
          </a:p>
          <a:p>
            <a:pPr lvl="1">
              <a:buClrTx/>
              <a:buSzPct val="125000"/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 Narrow" panose="020B0606020202030204" pitchFamily="34" charset="0"/>
              </a:rPr>
              <a:t>Initial exploration and planning </a:t>
            </a:r>
          </a:p>
          <a:p>
            <a:pPr lvl="1">
              <a:buClrTx/>
              <a:buSzPct val="125000"/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 Narrow" panose="020B0606020202030204" pitchFamily="34" charset="0"/>
              </a:rPr>
              <a:t>Timeline – to be determined</a:t>
            </a:r>
          </a:p>
          <a:p>
            <a:pPr lvl="1">
              <a:buClrTx/>
              <a:buSzPct val="125000"/>
              <a:buFont typeface="Arial" panose="020B0604020202020204" pitchFamily="34" charset="0"/>
              <a:buChar char="•"/>
            </a:pPr>
            <a:r>
              <a:rPr lang="en-US" sz="1800" smtClean="0">
                <a:latin typeface="Arial Narrow" panose="020B0606020202030204" pitchFamily="34" charset="0"/>
              </a:rPr>
              <a:t>Earliest Initial </a:t>
            </a:r>
            <a:r>
              <a:rPr lang="en-US" sz="1800" dirty="0" smtClean="0">
                <a:latin typeface="Arial Narrow" panose="020B0606020202030204" pitchFamily="34" charset="0"/>
              </a:rPr>
              <a:t>impact – Fall 2018</a:t>
            </a:r>
          </a:p>
          <a:p>
            <a:pPr marL="109728" indent="0">
              <a:buClrTx/>
              <a:buSzPct val="125000"/>
              <a:buNone/>
            </a:pPr>
            <a:endParaRPr lang="en-US" sz="2200" b="1" dirty="0" smtClean="0">
              <a:latin typeface="Arial Narrow" panose="020B0606020202030204" pitchFamily="34" charset="0"/>
            </a:endParaRPr>
          </a:p>
          <a:p>
            <a:pPr>
              <a:buClrTx/>
              <a:buSzPct val="125000"/>
              <a:buFont typeface="Arial" panose="020B0604020202020204" pitchFamily="34" charset="0"/>
              <a:buChar char="•"/>
            </a:pPr>
            <a:r>
              <a:rPr lang="en-US" sz="2200" b="1" dirty="0" smtClean="0">
                <a:latin typeface="Arial Narrow" panose="020B0606020202030204" pitchFamily="34" charset="0"/>
              </a:rPr>
              <a:t>Market Research </a:t>
            </a:r>
            <a:endParaRPr lang="en-US" sz="2200" b="1" dirty="0">
              <a:latin typeface="Arial Narrow" panose="020B0606020202030204" pitchFamily="34" charset="0"/>
            </a:endParaRPr>
          </a:p>
          <a:p>
            <a:pPr lvl="1">
              <a:buClrTx/>
              <a:buSzPct val="125000"/>
              <a:buFont typeface="Arial" panose="020B0604020202020204" pitchFamily="34" charset="0"/>
              <a:buChar char="•"/>
            </a:pPr>
            <a:r>
              <a:rPr lang="en-US" sz="1800" dirty="0">
                <a:latin typeface="Arial Narrow" panose="020B0606020202030204" pitchFamily="34" charset="0"/>
              </a:rPr>
              <a:t>Foundational initiative </a:t>
            </a:r>
          </a:p>
          <a:p>
            <a:pPr lvl="1">
              <a:buClrTx/>
              <a:buSzPct val="125000"/>
              <a:buFont typeface="Arial" panose="020B0604020202020204" pitchFamily="34" charset="0"/>
              <a:buChar char="•"/>
            </a:pPr>
            <a:r>
              <a:rPr lang="en-US" sz="1800" dirty="0">
                <a:latin typeface="Arial Narrow" panose="020B0606020202030204" pitchFamily="34" charset="0"/>
              </a:rPr>
              <a:t>Targeted completion – December 2015</a:t>
            </a:r>
          </a:p>
          <a:p>
            <a:pPr lvl="1">
              <a:buClrTx/>
              <a:buSzPct val="125000"/>
              <a:buFont typeface="Arial" panose="020B0604020202020204" pitchFamily="34" charset="0"/>
              <a:buChar char="•"/>
            </a:pPr>
            <a:r>
              <a:rPr lang="en-US" sz="1800" dirty="0">
                <a:latin typeface="Arial Narrow" panose="020B0606020202030204" pitchFamily="34" charset="0"/>
              </a:rPr>
              <a:t>Initial impact Fall 2017</a:t>
            </a:r>
            <a:endParaRPr lang="en-US" sz="2200" dirty="0">
              <a:latin typeface="Arial Narrow" panose="020B0606020202030204" pitchFamily="34" charset="0"/>
            </a:endParaRPr>
          </a:p>
          <a:p>
            <a:pPr marL="393192" lvl="1" indent="0">
              <a:buClrTx/>
              <a:buSzPct val="125000"/>
              <a:buNone/>
            </a:pPr>
            <a:endParaRPr lang="en-US" sz="1800" dirty="0" smtClean="0">
              <a:latin typeface="Arial Narrow" panose="020B0606020202030204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28600"/>
            <a:ext cx="8534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Institutional Efforts – guiding enrollment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5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15200" y="4876800"/>
            <a:ext cx="1828800" cy="1981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143000"/>
            <a:ext cx="8915400" cy="5029200"/>
          </a:xfrm>
        </p:spPr>
        <p:txBody>
          <a:bodyPr>
            <a:normAutofit fontScale="92500" lnSpcReduction="20000"/>
          </a:bodyPr>
          <a:lstStyle/>
          <a:p>
            <a:pPr lvl="0">
              <a:buClrTx/>
              <a:buSzPct val="125000"/>
              <a:buFont typeface="Arial" panose="020B0604020202020204" pitchFamily="34" charset="0"/>
              <a:buChar char="•"/>
            </a:pPr>
            <a:r>
              <a:rPr lang="en-US" b="1" dirty="0" smtClean="0">
                <a:latin typeface="Arial Narrow" panose="020B0606020202030204" pitchFamily="34" charset="0"/>
              </a:rPr>
              <a:t>Enrollment </a:t>
            </a:r>
            <a:r>
              <a:rPr lang="en-US" b="1" dirty="0">
                <a:latin typeface="Arial Narrow" panose="020B0606020202030204" pitchFamily="34" charset="0"/>
              </a:rPr>
              <a:t>has grown </a:t>
            </a:r>
            <a:endParaRPr lang="en-US" b="1" dirty="0" smtClean="0">
              <a:latin typeface="Arial Narrow" panose="020B0606020202030204" pitchFamily="34" charset="0"/>
            </a:endParaRPr>
          </a:p>
          <a:p>
            <a:pPr marL="393192" lvl="1" indent="0">
              <a:buClrTx/>
              <a:buSzPct val="125000"/>
              <a:buNone/>
            </a:pPr>
            <a:r>
              <a:rPr lang="en-US" b="1" dirty="0">
                <a:latin typeface="Arial Narrow" panose="020B0606020202030204" pitchFamily="34" charset="0"/>
              </a:rPr>
              <a:t>	</a:t>
            </a:r>
            <a:r>
              <a:rPr lang="en-US" dirty="0" smtClean="0">
                <a:latin typeface="Arial Narrow" panose="020B0606020202030204" pitchFamily="34" charset="0"/>
              </a:rPr>
              <a:t>First </a:t>
            </a:r>
            <a:r>
              <a:rPr lang="en-US" dirty="0">
                <a:latin typeface="Arial Narrow" panose="020B0606020202030204" pitchFamily="34" charset="0"/>
              </a:rPr>
              <a:t>time since Fall 2006</a:t>
            </a:r>
          </a:p>
          <a:p>
            <a:pPr lvl="0">
              <a:buClrTx/>
              <a:buSzPct val="125000"/>
              <a:buFont typeface="Arial" panose="020B0604020202020204" pitchFamily="34" charset="0"/>
              <a:buChar char="•"/>
            </a:pPr>
            <a:endParaRPr lang="en-US" b="1" dirty="0" smtClean="0">
              <a:latin typeface="Arial Narrow" panose="020B0606020202030204" pitchFamily="34" charset="0"/>
            </a:endParaRPr>
          </a:p>
          <a:p>
            <a:pPr lvl="0">
              <a:buClrTx/>
              <a:buSzPct val="125000"/>
              <a:buFont typeface="Arial" panose="020B0604020202020204" pitchFamily="34" charset="0"/>
              <a:buChar char="•"/>
            </a:pPr>
            <a:r>
              <a:rPr lang="en-US" b="1" dirty="0" smtClean="0">
                <a:latin typeface="Arial Narrow" panose="020B0606020202030204" pitchFamily="34" charset="0"/>
              </a:rPr>
              <a:t>Revenue </a:t>
            </a:r>
            <a:r>
              <a:rPr lang="en-US" b="1" dirty="0">
                <a:latin typeface="Arial Narrow" panose="020B0606020202030204" pitchFamily="34" charset="0"/>
              </a:rPr>
              <a:t>is up </a:t>
            </a:r>
            <a:endParaRPr lang="en-US" b="1" dirty="0" smtClean="0">
              <a:latin typeface="Arial Narrow" panose="020B0606020202030204" pitchFamily="34" charset="0"/>
            </a:endParaRPr>
          </a:p>
          <a:p>
            <a:pPr marL="393192" lvl="1" indent="0">
              <a:buClrTx/>
              <a:buSzPct val="125000"/>
              <a:buNone/>
            </a:pPr>
            <a:r>
              <a:rPr lang="en-US" b="1" dirty="0">
                <a:latin typeface="Arial Narrow" panose="020B0606020202030204" pitchFamily="34" charset="0"/>
              </a:rPr>
              <a:t>	</a:t>
            </a:r>
            <a:r>
              <a:rPr lang="en-US" dirty="0" smtClean="0">
                <a:latin typeface="Arial Narrow" panose="020B0606020202030204" pitchFamily="34" charset="0"/>
              </a:rPr>
              <a:t>Based </a:t>
            </a:r>
            <a:r>
              <a:rPr lang="en-US" dirty="0">
                <a:latin typeface="Arial Narrow" panose="020B0606020202030204" pitchFamily="34" charset="0"/>
              </a:rPr>
              <a:t>on enrollment growth, tuition increases and state funding</a:t>
            </a:r>
          </a:p>
          <a:p>
            <a:pPr lvl="0">
              <a:buClrTx/>
              <a:buSzPct val="125000"/>
              <a:buFont typeface="Arial" panose="020B0604020202020204" pitchFamily="34" charset="0"/>
              <a:buChar char="•"/>
            </a:pPr>
            <a:endParaRPr lang="en-US" b="1" dirty="0" smtClean="0">
              <a:latin typeface="Arial Narrow" panose="020B0606020202030204" pitchFamily="34" charset="0"/>
            </a:endParaRPr>
          </a:p>
          <a:p>
            <a:pPr lvl="0">
              <a:buClrTx/>
              <a:buSzPct val="125000"/>
              <a:buFont typeface="Arial" panose="020B0604020202020204" pitchFamily="34" charset="0"/>
              <a:buChar char="•"/>
            </a:pPr>
            <a:r>
              <a:rPr lang="en-US" b="1" dirty="0" smtClean="0">
                <a:latin typeface="Arial Narrow" panose="020B0606020202030204" pitchFamily="34" charset="0"/>
              </a:rPr>
              <a:t>Strategic </a:t>
            </a:r>
            <a:r>
              <a:rPr lang="en-US" b="1" dirty="0">
                <a:latin typeface="Arial Narrow" panose="020B0606020202030204" pitchFamily="34" charset="0"/>
              </a:rPr>
              <a:t>Plan </a:t>
            </a:r>
            <a:r>
              <a:rPr lang="en-US" b="1" dirty="0" smtClean="0">
                <a:latin typeface="Arial Narrow" panose="020B0606020202030204" pitchFamily="34" charset="0"/>
              </a:rPr>
              <a:t>approved </a:t>
            </a:r>
          </a:p>
          <a:p>
            <a:pPr marL="393192" lvl="1" indent="0">
              <a:buClrTx/>
              <a:buSzPct val="125000"/>
              <a:buNone/>
            </a:pPr>
            <a:r>
              <a:rPr lang="en-US" b="1" dirty="0">
                <a:latin typeface="Arial Narrow" panose="020B0606020202030204" pitchFamily="34" charset="0"/>
              </a:rPr>
              <a:t>	</a:t>
            </a:r>
            <a:r>
              <a:rPr lang="en-US" dirty="0" smtClean="0">
                <a:latin typeface="Arial Narrow" panose="020B0606020202030204" pitchFamily="34" charset="0"/>
              </a:rPr>
              <a:t>Shaping and driving </a:t>
            </a:r>
            <a:r>
              <a:rPr lang="en-US" dirty="0">
                <a:latin typeface="Arial Narrow" panose="020B0606020202030204" pitchFamily="34" charset="0"/>
              </a:rPr>
              <a:t>enrollment planning</a:t>
            </a:r>
          </a:p>
          <a:p>
            <a:pPr lvl="0">
              <a:buClrTx/>
              <a:buSzPct val="125000"/>
              <a:buFont typeface="Arial" panose="020B0604020202020204" pitchFamily="34" charset="0"/>
              <a:buChar char="•"/>
            </a:pPr>
            <a:endParaRPr lang="en-US" b="1" dirty="0" smtClean="0">
              <a:latin typeface="Arial Narrow" panose="020B0606020202030204" pitchFamily="34" charset="0"/>
            </a:endParaRPr>
          </a:p>
          <a:p>
            <a:pPr lvl="0">
              <a:buClrTx/>
              <a:buSzPct val="125000"/>
              <a:buFont typeface="Arial" panose="020B0604020202020204" pitchFamily="34" charset="0"/>
              <a:buChar char="•"/>
            </a:pPr>
            <a:r>
              <a:rPr lang="en-US" b="1" dirty="0" smtClean="0">
                <a:latin typeface="Arial Narrow" panose="020B0606020202030204" pitchFamily="34" charset="0"/>
              </a:rPr>
              <a:t>Fall </a:t>
            </a:r>
            <a:r>
              <a:rPr lang="en-US" b="1" dirty="0">
                <a:latin typeface="Arial Narrow" panose="020B0606020202030204" pitchFamily="34" charset="0"/>
              </a:rPr>
              <a:t>2017 enrollment plan </a:t>
            </a:r>
            <a:endParaRPr lang="en-US" b="1" dirty="0" smtClean="0">
              <a:latin typeface="Arial Narrow" panose="020B0606020202030204" pitchFamily="34" charset="0"/>
            </a:endParaRPr>
          </a:p>
          <a:p>
            <a:pPr marL="109728" lvl="0" indent="0">
              <a:buClrTx/>
              <a:buSzPct val="125000"/>
              <a:buNone/>
            </a:pPr>
            <a:r>
              <a:rPr lang="en-US" b="1" dirty="0">
                <a:latin typeface="Arial Narrow" panose="020B0606020202030204" pitchFamily="34" charset="0"/>
              </a:rPr>
              <a:t>	</a:t>
            </a:r>
            <a:r>
              <a:rPr lang="en-US" sz="2400" dirty="0" smtClean="0">
                <a:latin typeface="Arial Narrow" panose="020B0606020202030204" pitchFamily="34" charset="0"/>
              </a:rPr>
              <a:t>Is </a:t>
            </a:r>
            <a:r>
              <a:rPr lang="en-US" sz="2400" dirty="0">
                <a:latin typeface="Arial Narrow" panose="020B0606020202030204" pitchFamily="34" charset="0"/>
              </a:rPr>
              <a:t>being implemented </a:t>
            </a:r>
            <a:r>
              <a:rPr lang="en-US" sz="2400" dirty="0" smtClean="0">
                <a:latin typeface="Arial Narrow" panose="020B0606020202030204" pitchFamily="34" charset="0"/>
              </a:rPr>
              <a:t>as first </a:t>
            </a:r>
            <a:r>
              <a:rPr lang="en-US" sz="2400" dirty="0">
                <a:latin typeface="Arial Narrow" panose="020B0606020202030204" pitchFamily="34" charset="0"/>
              </a:rPr>
              <a:t>EM plan </a:t>
            </a:r>
            <a:r>
              <a:rPr lang="en-US" sz="2400" dirty="0" smtClean="0">
                <a:latin typeface="Arial Narrow" panose="020B0606020202030204" pitchFamily="34" charset="0"/>
              </a:rPr>
              <a:t>guided by Strategic </a:t>
            </a:r>
            <a:r>
              <a:rPr lang="en-US" sz="2400" dirty="0">
                <a:latin typeface="Arial Narrow" panose="020B0606020202030204" pitchFamily="34" charset="0"/>
              </a:rPr>
              <a:t>Plan </a:t>
            </a:r>
          </a:p>
          <a:p>
            <a:pPr lvl="0">
              <a:buClrTx/>
              <a:buSzPct val="125000"/>
              <a:buFont typeface="Arial" panose="020B0604020202020204" pitchFamily="34" charset="0"/>
              <a:buChar char="•"/>
            </a:pPr>
            <a:endParaRPr lang="en-US" b="1" dirty="0" smtClean="0">
              <a:latin typeface="Arial Narrow" panose="020B0606020202030204" pitchFamily="34" charset="0"/>
            </a:endParaRPr>
          </a:p>
          <a:p>
            <a:pPr lvl="0">
              <a:buClrTx/>
              <a:buSzPct val="125000"/>
              <a:buFont typeface="Arial" panose="020B0604020202020204" pitchFamily="34" charset="0"/>
              <a:buChar char="•"/>
            </a:pPr>
            <a:r>
              <a:rPr lang="en-US" b="1" dirty="0" smtClean="0">
                <a:latin typeface="Arial Narrow" panose="020B0606020202030204" pitchFamily="34" charset="0"/>
              </a:rPr>
              <a:t>EM Planning </a:t>
            </a:r>
            <a:r>
              <a:rPr lang="en-US" b="1" dirty="0">
                <a:latin typeface="Arial Narrow" panose="020B0606020202030204" pitchFamily="34" charset="0"/>
              </a:rPr>
              <a:t>for Fall 2018-2020 </a:t>
            </a:r>
            <a:endParaRPr lang="en-US" b="1" dirty="0" smtClean="0">
              <a:latin typeface="Arial Narrow" panose="020B0606020202030204" pitchFamily="34" charset="0"/>
            </a:endParaRPr>
          </a:p>
          <a:p>
            <a:pPr marL="393192" lvl="1" indent="0">
              <a:buClrTx/>
              <a:buSzPct val="125000"/>
              <a:buNone/>
            </a:pPr>
            <a:r>
              <a:rPr lang="en-US" b="1" dirty="0">
                <a:latin typeface="Arial Narrow" panose="020B0606020202030204" pitchFamily="34" charset="0"/>
              </a:rPr>
              <a:t>	</a:t>
            </a:r>
            <a:r>
              <a:rPr lang="en-US" dirty="0" smtClean="0">
                <a:latin typeface="Arial Narrow" panose="020B0606020202030204" pitchFamily="34" charset="0"/>
              </a:rPr>
              <a:t>Development </a:t>
            </a:r>
            <a:r>
              <a:rPr lang="en-US" dirty="0">
                <a:latin typeface="Arial Narrow" panose="020B0606020202030204" pitchFamily="34" charset="0"/>
              </a:rPr>
              <a:t>of 3 year rolling enrollment </a:t>
            </a:r>
            <a:r>
              <a:rPr lang="en-US" dirty="0" smtClean="0">
                <a:latin typeface="Arial Narrow" panose="020B0606020202030204" pitchFamily="34" charset="0"/>
              </a:rPr>
              <a:t>plan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Fall 2016 – Enrollment Vision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1437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15200" y="4876800"/>
            <a:ext cx="1828800" cy="1981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9170" y="3051449"/>
            <a:ext cx="8070773" cy="356129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109537" lvl="0" indent="0" algn="ctr">
              <a:lnSpc>
                <a:spcPct val="160000"/>
              </a:lnSpc>
              <a:buClrTx/>
              <a:buSzPct val="125000"/>
              <a:buNone/>
            </a:pPr>
            <a:r>
              <a:rPr lang="en-US" sz="2200" b="1" dirty="0" smtClean="0">
                <a:latin typeface="Arial Narrow" panose="020B0606020202030204" pitchFamily="34" charset="0"/>
              </a:rPr>
              <a:t>Stages of Enrollment </a:t>
            </a:r>
          </a:p>
          <a:p>
            <a:pPr marL="365125" lvl="0" indent="-255588">
              <a:lnSpc>
                <a:spcPct val="160000"/>
              </a:lnSpc>
              <a:buClrTx/>
              <a:buSzPct val="125000"/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Arial Narrow" panose="020B0606020202030204" pitchFamily="34" charset="0"/>
              </a:rPr>
              <a:t>Increase prospects by 25% </a:t>
            </a:r>
            <a:r>
              <a:rPr lang="en-US" sz="2000" b="1" dirty="0" smtClean="0">
                <a:latin typeface="Arial Narrow" panose="020B0606020202030204" pitchFamily="34" charset="0"/>
                <a:sym typeface="Wingdings" panose="05000000000000000000" pitchFamily="2" charset="2"/>
              </a:rPr>
              <a:t> +16,000</a:t>
            </a:r>
            <a:endParaRPr lang="en-US" sz="2000" b="1" dirty="0" smtClean="0">
              <a:latin typeface="Arial Narrow" panose="020B0606020202030204" pitchFamily="34" charset="0"/>
            </a:endParaRPr>
          </a:p>
          <a:p>
            <a:pPr marL="1142365" lvl="3" indent="-255588">
              <a:lnSpc>
                <a:spcPct val="160000"/>
              </a:lnSpc>
              <a:buClrTx/>
              <a:buSzPct val="125000"/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Arial Narrow" panose="020B0606020202030204" pitchFamily="34" charset="0"/>
              </a:rPr>
              <a:t>Increase </a:t>
            </a:r>
            <a:r>
              <a:rPr lang="en-US" sz="2000" b="1" dirty="0">
                <a:latin typeface="Arial Narrow" panose="020B0606020202030204" pitchFamily="34" charset="0"/>
              </a:rPr>
              <a:t>applications by 10% </a:t>
            </a:r>
            <a:r>
              <a:rPr lang="en-US" sz="2000" b="1" dirty="0" smtClean="0">
                <a:latin typeface="Arial Narrow" panose="020B0606020202030204" pitchFamily="34" charset="0"/>
              </a:rPr>
              <a:t>  </a:t>
            </a:r>
            <a:r>
              <a:rPr lang="en-US" sz="2000" b="1" dirty="0" smtClean="0">
                <a:latin typeface="Arial Narrow" panose="020B0606020202030204" pitchFamily="34" charset="0"/>
                <a:sym typeface="Wingdings" panose="05000000000000000000" pitchFamily="2" charset="2"/>
              </a:rPr>
              <a:t> </a:t>
            </a:r>
            <a:r>
              <a:rPr lang="en-US" sz="2000" b="1" dirty="0" smtClean="0">
                <a:latin typeface="Arial Narrow" panose="020B0606020202030204" pitchFamily="34" charset="0"/>
              </a:rPr>
              <a:t>+800</a:t>
            </a:r>
          </a:p>
          <a:p>
            <a:pPr marL="1823339" lvl="8" indent="-231775">
              <a:lnSpc>
                <a:spcPct val="160000"/>
              </a:lnSpc>
              <a:buClrTx/>
              <a:buSzPct val="125000"/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Arial Narrow" panose="020B0606020202030204" pitchFamily="34" charset="0"/>
              </a:rPr>
              <a:t>Increase </a:t>
            </a:r>
            <a:r>
              <a:rPr lang="en-US" sz="2000" b="1" dirty="0">
                <a:latin typeface="Arial Narrow" panose="020B0606020202030204" pitchFamily="34" charset="0"/>
              </a:rPr>
              <a:t>admits </a:t>
            </a:r>
            <a:r>
              <a:rPr lang="en-US" sz="2000" b="1" dirty="0" smtClean="0">
                <a:latin typeface="Arial Narrow" panose="020B0606020202030204" pitchFamily="34" charset="0"/>
              </a:rPr>
              <a:t>by 10%  </a:t>
            </a:r>
            <a:r>
              <a:rPr lang="en-US" sz="2000" b="1" dirty="0" smtClean="0">
                <a:latin typeface="Arial Narrow" panose="020B0606020202030204" pitchFamily="34" charset="0"/>
                <a:sym typeface="Wingdings" panose="05000000000000000000" pitchFamily="2" charset="2"/>
              </a:rPr>
              <a:t> </a:t>
            </a:r>
            <a:r>
              <a:rPr lang="en-US" sz="2000" b="1" dirty="0" smtClean="0">
                <a:latin typeface="Arial Narrow" panose="020B0606020202030204" pitchFamily="34" charset="0"/>
              </a:rPr>
              <a:t>+600</a:t>
            </a:r>
            <a:endParaRPr lang="en-US" sz="2000" b="1" dirty="0">
              <a:latin typeface="Arial Narrow" panose="020B0606020202030204" pitchFamily="34" charset="0"/>
            </a:endParaRPr>
          </a:p>
          <a:p>
            <a:pPr lvl="8">
              <a:lnSpc>
                <a:spcPct val="160000"/>
              </a:lnSpc>
              <a:buClrTx/>
              <a:buSzPct val="125000"/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Arial Narrow" panose="020B0606020202030204" pitchFamily="34" charset="0"/>
              </a:rPr>
              <a:t>Increase </a:t>
            </a:r>
            <a:r>
              <a:rPr lang="en-US" sz="2000" b="1" dirty="0">
                <a:latin typeface="Arial Narrow" panose="020B0606020202030204" pitchFamily="34" charset="0"/>
              </a:rPr>
              <a:t>yield for admits by 2% </a:t>
            </a:r>
            <a:r>
              <a:rPr lang="en-US" sz="2000" b="1" dirty="0" smtClean="0">
                <a:latin typeface="Arial Narrow" panose="020B0606020202030204" pitchFamily="34" charset="0"/>
              </a:rPr>
              <a:t> </a:t>
            </a:r>
            <a:r>
              <a:rPr lang="en-US" sz="2000" b="1" dirty="0" smtClean="0">
                <a:latin typeface="Arial Narrow" panose="020B0606020202030204" pitchFamily="34" charset="0"/>
                <a:sym typeface="Wingdings" panose="05000000000000000000" pitchFamily="2" charset="2"/>
              </a:rPr>
              <a:t> </a:t>
            </a:r>
            <a:r>
              <a:rPr lang="en-US" sz="2000" b="1" dirty="0" smtClean="0">
                <a:latin typeface="Arial Narrow" panose="020B0606020202030204" pitchFamily="34" charset="0"/>
              </a:rPr>
              <a:t>+</a:t>
            </a:r>
            <a:r>
              <a:rPr lang="en-US" sz="2000" b="1" dirty="0">
                <a:latin typeface="Arial Narrow" panose="020B0606020202030204" pitchFamily="34" charset="0"/>
              </a:rPr>
              <a:t>150 </a:t>
            </a:r>
          </a:p>
          <a:p>
            <a:pPr marL="2743200" lvl="8" indent="-176213">
              <a:lnSpc>
                <a:spcPct val="200000"/>
              </a:lnSpc>
              <a:buClrTx/>
              <a:buSzPct val="125000"/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Arial Narrow" panose="020B0606020202030204" pitchFamily="34" charset="0"/>
              </a:rPr>
              <a:t>Increase </a:t>
            </a:r>
            <a:r>
              <a:rPr lang="en-US" sz="2000" b="1" dirty="0">
                <a:latin typeface="Arial Narrow" panose="020B0606020202030204" pitchFamily="34" charset="0"/>
              </a:rPr>
              <a:t>continuation rate by 2%  </a:t>
            </a:r>
            <a:r>
              <a:rPr lang="en-US" sz="2000" b="1" dirty="0">
                <a:latin typeface="Arial Narrow" panose="020B0606020202030204" pitchFamily="34" charset="0"/>
                <a:sym typeface="Wingdings" panose="05000000000000000000" pitchFamily="2" charset="2"/>
              </a:rPr>
              <a:t> </a:t>
            </a:r>
            <a:r>
              <a:rPr lang="en-US" sz="2000" b="1" dirty="0">
                <a:latin typeface="Arial Narrow" panose="020B0606020202030204" pitchFamily="34" charset="0"/>
              </a:rPr>
              <a:t>+150</a:t>
            </a:r>
          </a:p>
          <a:p>
            <a:pPr lvl="8">
              <a:lnSpc>
                <a:spcPct val="200000"/>
              </a:lnSpc>
              <a:buClrTx/>
              <a:buSzPct val="125000"/>
              <a:buFont typeface="Arial" panose="020B0604020202020204" pitchFamily="34" charset="0"/>
              <a:buChar char="•"/>
            </a:pPr>
            <a:endParaRPr lang="en-US" sz="2200" b="1" dirty="0" smtClean="0">
              <a:latin typeface="Arial Narrow" panose="020B0606020202030204" pitchFamily="34" charset="0"/>
            </a:endParaRPr>
          </a:p>
          <a:p>
            <a:pPr marL="109728" indent="0">
              <a:buClrTx/>
              <a:buSzPct val="125000"/>
              <a:buNone/>
            </a:pPr>
            <a:endParaRPr lang="en-US" sz="2000" b="1" dirty="0">
              <a:latin typeface="Arial Narrow" panose="020B0606020202030204" pitchFamily="34" charset="0"/>
            </a:endParaRPr>
          </a:p>
          <a:p>
            <a:pPr>
              <a:buClrTx/>
              <a:buSzPct val="125000"/>
              <a:buFont typeface="Arial" panose="020B0604020202020204" pitchFamily="34" charset="0"/>
              <a:buChar char="•"/>
            </a:pPr>
            <a:endParaRPr lang="en-US" sz="2000" b="1" dirty="0">
              <a:latin typeface="Arial Narrow" panose="020B0606020202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10600" cy="685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Enrollment Targets  - Fall 2016 – Tenth day </a:t>
            </a:r>
            <a:endParaRPr lang="en-US" sz="3200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5486400" y="1524000"/>
            <a:ext cx="32004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rgbClr val="008000"/>
              </a:buClr>
              <a:buSzPct val="68000"/>
              <a:buFont typeface="Wingdings 3" panose="05040102010807070707" pitchFamily="18" charset="2"/>
              <a:buChar char=""/>
              <a:defRPr kumimoji="0" sz="2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rgbClr val="008000"/>
              </a:buClr>
              <a:buSzPct val="50000"/>
              <a:buFont typeface="Wingdings 2" panose="05020102010507070707" pitchFamily="18" charset="2"/>
              <a:buChar char="®"/>
              <a:defRPr kumimoji="0" sz="2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rgbClr val="008000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Tx/>
              <a:buSzPct val="125000"/>
              <a:buFont typeface="Arial" panose="020B0604020202020204" pitchFamily="34" charset="0"/>
              <a:buChar char="•"/>
            </a:pPr>
            <a:endParaRPr lang="en-US" sz="1400" i="1" dirty="0">
              <a:latin typeface="Arial Narrow" panose="020B0606020202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9171" y="990600"/>
            <a:ext cx="8070773" cy="209288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1" algn="ctr">
              <a:buSzPct val="125000"/>
            </a:pPr>
            <a:r>
              <a:rPr lang="en-US" sz="2400" b="1" dirty="0" smtClean="0">
                <a:latin typeface="Arial Narrow" panose="020B0606020202030204" pitchFamily="34" charset="0"/>
              </a:rPr>
              <a:t>Headcount  = 8469</a:t>
            </a:r>
            <a:endParaRPr lang="en-US" sz="2400" b="1" dirty="0">
              <a:latin typeface="Arial Narrow" panose="020B0606020202030204" pitchFamily="34" charset="0"/>
            </a:endParaRPr>
          </a:p>
          <a:p>
            <a:pPr lvl="1" algn="ctr">
              <a:buSzPct val="125000"/>
            </a:pPr>
            <a:r>
              <a:rPr lang="en-US" sz="1400" i="1" dirty="0" smtClean="0">
                <a:latin typeface="Arial Narrow" panose="020B0606020202030204" pitchFamily="34" charset="0"/>
              </a:rPr>
              <a:t>(+300; +3.7% ) </a:t>
            </a:r>
          </a:p>
          <a:p>
            <a:pPr lvl="1" algn="ctr">
              <a:buSzPct val="125000"/>
            </a:pPr>
            <a:r>
              <a:rPr lang="en-US" sz="1400" i="1" dirty="0" smtClean="0">
                <a:latin typeface="Arial Narrow" panose="020B0606020202030204" pitchFamily="34" charset="0"/>
              </a:rPr>
              <a:t>compared to Fall 2015</a:t>
            </a:r>
          </a:p>
          <a:p>
            <a:pPr lvl="1">
              <a:buClrTx/>
              <a:buSzPct val="125000"/>
              <a:buFont typeface="Arial" panose="020B0604020202020204" pitchFamily="34" charset="0"/>
              <a:buChar char="•"/>
            </a:pPr>
            <a:endParaRPr lang="en-US" sz="2000" b="1" dirty="0">
              <a:latin typeface="Arial Narrow" panose="020B0606020202030204" pitchFamily="34" charset="0"/>
            </a:endParaRPr>
          </a:p>
          <a:p>
            <a:pPr lvl="1" algn="ctr">
              <a:buClrTx/>
              <a:buSzPct val="125000"/>
            </a:pPr>
            <a:r>
              <a:rPr lang="en-US" sz="2400" b="1" dirty="0" smtClean="0">
                <a:latin typeface="Arial Narrow" panose="020B0606020202030204" pitchFamily="34" charset="0"/>
              </a:rPr>
              <a:t>Enrollment – based Revenue  =  Stable </a:t>
            </a:r>
          </a:p>
          <a:p>
            <a:pPr lvl="1" algn="ctr">
              <a:buClrTx/>
              <a:buSzPct val="125000"/>
            </a:pPr>
            <a:r>
              <a:rPr lang="en-US" sz="2000" dirty="0" smtClean="0">
                <a:latin typeface="Arial Narrow" panose="020B0606020202030204" pitchFamily="34" charset="0"/>
              </a:rPr>
              <a:t> </a:t>
            </a:r>
            <a:r>
              <a:rPr lang="en-US" sz="2000" dirty="0">
                <a:latin typeface="Arial Narrow" panose="020B0606020202030204" pitchFamily="34" charset="0"/>
              </a:rPr>
              <a:t>	</a:t>
            </a:r>
            <a:r>
              <a:rPr lang="en-US" sz="1600" dirty="0" smtClean="0">
                <a:latin typeface="Arial Narrow" panose="020B0606020202030204" pitchFamily="34" charset="0"/>
              </a:rPr>
              <a:t>(</a:t>
            </a:r>
            <a:r>
              <a:rPr lang="en-US" sz="1400" i="1" dirty="0" smtClean="0">
                <a:latin typeface="Arial Narrow" panose="020B0606020202030204" pitchFamily="34" charset="0"/>
              </a:rPr>
              <a:t>Based on enrollment excludes </a:t>
            </a:r>
            <a:r>
              <a:rPr lang="en-US" sz="1400" i="1" dirty="0">
                <a:latin typeface="Arial Narrow" panose="020B0606020202030204" pitchFamily="34" charset="0"/>
              </a:rPr>
              <a:t>tuition and fee increases and increases in state </a:t>
            </a:r>
            <a:r>
              <a:rPr lang="en-US" sz="1400" i="1" dirty="0" smtClean="0">
                <a:latin typeface="Arial Narrow" panose="020B0606020202030204" pitchFamily="34" charset="0"/>
              </a:rPr>
              <a:t>funding</a:t>
            </a:r>
          </a:p>
          <a:p>
            <a:pPr lvl="1" algn="ctr">
              <a:buSzPct val="125000"/>
            </a:pPr>
            <a:r>
              <a:rPr lang="en-US" sz="1400" i="1" dirty="0">
                <a:latin typeface="Arial Narrow" panose="020B0606020202030204" pitchFamily="34" charset="0"/>
              </a:rPr>
              <a:t>Based on change in mix with more part-time and </a:t>
            </a:r>
            <a:r>
              <a:rPr lang="en-US" sz="1400" i="1" dirty="0" smtClean="0">
                <a:latin typeface="Arial Narrow" panose="020B0606020202030204" pitchFamily="34" charset="0"/>
              </a:rPr>
              <a:t>graduate)</a:t>
            </a:r>
            <a:endParaRPr lang="en-US" sz="1400" i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80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15200" y="4876800"/>
            <a:ext cx="1828800" cy="1981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238842"/>
            <a:ext cx="4038600" cy="211395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74675" indent="-457200" algn="ctr">
              <a:lnSpc>
                <a:spcPct val="200000"/>
              </a:lnSpc>
              <a:buClrTx/>
              <a:buSzPct val="125000"/>
              <a:buNone/>
            </a:pPr>
            <a:r>
              <a:rPr lang="en-US" sz="2400" b="1" dirty="0" smtClean="0">
                <a:latin typeface="Arial Narrow" panose="020B0606020202030204" pitchFamily="34" charset="0"/>
              </a:rPr>
              <a:t>Fall </a:t>
            </a:r>
            <a:r>
              <a:rPr lang="en-US" sz="2400" b="1" dirty="0">
                <a:latin typeface="Arial Narrow" panose="020B0606020202030204" pitchFamily="34" charset="0"/>
              </a:rPr>
              <a:t>2016 </a:t>
            </a:r>
            <a:r>
              <a:rPr lang="en-US" sz="2400" b="1" dirty="0" smtClean="0">
                <a:latin typeface="Arial Narrow" panose="020B0606020202030204" pitchFamily="34" charset="0"/>
              </a:rPr>
              <a:t> (annual plan)</a:t>
            </a:r>
          </a:p>
          <a:p>
            <a:pPr marL="574675" indent="-457200" algn="ctr">
              <a:lnSpc>
                <a:spcPct val="200000"/>
              </a:lnSpc>
              <a:buClrTx/>
              <a:buSzPct val="125000"/>
              <a:buNone/>
            </a:pPr>
            <a:r>
              <a:rPr lang="en-US" sz="2400" b="1" dirty="0" smtClean="0">
                <a:latin typeface="Arial Narrow" panose="020B0606020202030204" pitchFamily="34" charset="0"/>
              </a:rPr>
              <a:t> </a:t>
            </a:r>
            <a:r>
              <a:rPr lang="en-US" sz="2400" i="1" dirty="0" smtClean="0">
                <a:latin typeface="Arial Narrow" panose="020B0606020202030204" pitchFamily="34" charset="0"/>
              </a:rPr>
              <a:t>Approved  -- October 15</a:t>
            </a:r>
            <a:r>
              <a:rPr lang="en-US" sz="2400" i="1" dirty="0">
                <a:latin typeface="Arial Narrow" panose="020B0606020202030204" pitchFamily="34" charset="0"/>
              </a:rPr>
              <a:t>, 2015 </a:t>
            </a:r>
            <a:r>
              <a:rPr lang="en-US" sz="2400" i="1" dirty="0" smtClean="0">
                <a:latin typeface="Arial Narrow" panose="020B0606020202030204" pitchFamily="34" charset="0"/>
              </a:rPr>
              <a:t>	</a:t>
            </a:r>
          </a:p>
          <a:p>
            <a:pPr marL="109728" indent="0" algn="ctr">
              <a:lnSpc>
                <a:spcPct val="150000"/>
              </a:lnSpc>
              <a:buClrTx/>
              <a:buSzPct val="125000"/>
              <a:buNone/>
            </a:pPr>
            <a:endParaRPr lang="en-US" sz="2800" b="1" dirty="0" smtClean="0">
              <a:latin typeface="Arial Narrow" panose="020B0606020202030204" pitchFamily="34" charset="0"/>
            </a:endParaRPr>
          </a:p>
          <a:p>
            <a:pPr marL="109728" indent="0" algn="ctr">
              <a:lnSpc>
                <a:spcPct val="200000"/>
              </a:lnSpc>
              <a:buClrTx/>
              <a:buSzPct val="125000"/>
              <a:buNone/>
            </a:pPr>
            <a:endParaRPr lang="en-US" sz="2400" b="1" dirty="0" smtClean="0">
              <a:latin typeface="Arial Narrow" panose="020B0606020202030204" pitchFamily="34" charset="0"/>
            </a:endParaRPr>
          </a:p>
          <a:p>
            <a:pPr marL="109728" indent="0" algn="ctr">
              <a:lnSpc>
                <a:spcPct val="200000"/>
              </a:lnSpc>
              <a:buClrTx/>
              <a:buSzPct val="125000"/>
              <a:buNone/>
            </a:pPr>
            <a:endParaRPr lang="en-US" sz="2400" b="1" dirty="0">
              <a:latin typeface="Arial Narrow" panose="020B0606020202030204" pitchFamily="34" charset="0"/>
            </a:endParaRPr>
          </a:p>
          <a:p>
            <a:pPr marL="109728" lvl="0" indent="0">
              <a:lnSpc>
                <a:spcPct val="200000"/>
              </a:lnSpc>
              <a:buClrTx/>
              <a:buSzPct val="125000"/>
              <a:buNone/>
            </a:pPr>
            <a:endParaRPr lang="en-US" sz="2800" i="1" dirty="0" smtClean="0">
              <a:latin typeface="Arial Narrow" panose="020B0606020202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87719"/>
            <a:ext cx="8229600" cy="685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Timelines  - Planning Deadlines / Cycles</a:t>
            </a:r>
            <a:r>
              <a:rPr lang="en-US" sz="2800" dirty="0">
                <a:latin typeface="Arial Narrow" panose="020B0606020202030204" pitchFamily="34" charset="0"/>
              </a:rPr>
              <a:t/>
            </a:r>
            <a:br>
              <a:rPr lang="en-US" sz="2800" dirty="0">
                <a:latin typeface="Arial Narrow" panose="020B0606020202030204" pitchFamily="34" charset="0"/>
              </a:rPr>
            </a:br>
            <a:endParaRPr lang="en-US" sz="3200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685800" y="3611035"/>
            <a:ext cx="8229600" cy="32766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rgbClr val="008000"/>
              </a:buClr>
              <a:buSzPct val="68000"/>
              <a:buFont typeface="Wingdings 3" panose="05040102010807070707" pitchFamily="18" charset="2"/>
              <a:buChar char=""/>
              <a:defRPr kumimoji="0" sz="2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rgbClr val="008000"/>
              </a:buClr>
              <a:buSzPct val="50000"/>
              <a:buFont typeface="Wingdings 2" panose="05020102010507070707" pitchFamily="18" charset="2"/>
              <a:buChar char="®"/>
              <a:defRPr kumimoji="0" sz="2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rgbClr val="008000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lnSpc>
                <a:spcPct val="200000"/>
              </a:lnSpc>
              <a:buClrTx/>
              <a:buSzPct val="125000"/>
              <a:buFont typeface="Wingdings 3" panose="05040102010807070707" pitchFamily="18" charset="2"/>
              <a:buNone/>
            </a:pPr>
            <a:r>
              <a:rPr lang="en-US" sz="2400" b="1" dirty="0" smtClean="0">
                <a:latin typeface="Arial Narrow" panose="020B0606020202030204" pitchFamily="34" charset="0"/>
              </a:rPr>
              <a:t>Begin three (3) year planning cycles for Fall 2018 – Fall 2020</a:t>
            </a:r>
          </a:p>
          <a:p>
            <a:pPr marL="109728" indent="0" algn="ctr">
              <a:lnSpc>
                <a:spcPct val="200000"/>
              </a:lnSpc>
              <a:buClrTx/>
              <a:buSzPct val="125000"/>
              <a:buFont typeface="Wingdings 3" panose="05040102010807070707" pitchFamily="18" charset="2"/>
              <a:buNone/>
            </a:pPr>
            <a:r>
              <a:rPr lang="en-US" sz="2400" i="1" dirty="0" smtClean="0">
                <a:latin typeface="Arial Narrow" panose="020B0606020202030204" pitchFamily="34" charset="0"/>
              </a:rPr>
              <a:t>Target completion December 2, 2016 </a:t>
            </a:r>
          </a:p>
          <a:p>
            <a:pPr marL="109728" indent="0" algn="ctr">
              <a:lnSpc>
                <a:spcPct val="200000"/>
              </a:lnSpc>
              <a:buClrTx/>
              <a:buSzPct val="125000"/>
              <a:buFont typeface="Wingdings 3" panose="05040102010807070707" pitchFamily="18" charset="2"/>
              <a:buNone/>
            </a:pPr>
            <a:r>
              <a:rPr lang="en-US" sz="2000" i="1" dirty="0" smtClean="0">
                <a:latin typeface="Arial Narrow" panose="020B0606020202030204" pitchFamily="34" charset="0"/>
              </a:rPr>
              <a:t>(including </a:t>
            </a:r>
            <a:r>
              <a:rPr lang="en-US" sz="1800" i="1" dirty="0" smtClean="0">
                <a:latin typeface="Arial Narrow" panose="020B0606020202030204" pitchFamily="34" charset="0"/>
              </a:rPr>
              <a:t>Fall 2018 initiatives) </a:t>
            </a:r>
          </a:p>
          <a:p>
            <a:pPr marL="109728" indent="0" algn="ctr">
              <a:lnSpc>
                <a:spcPct val="200000"/>
              </a:lnSpc>
              <a:buClrTx/>
              <a:buSzPct val="125000"/>
              <a:buFont typeface="Wingdings 3" panose="05040102010807070707" pitchFamily="18" charset="2"/>
              <a:buNone/>
            </a:pPr>
            <a:r>
              <a:rPr lang="en-US" sz="2400" b="1" dirty="0" smtClean="0">
                <a:latin typeface="Arial Narrow" panose="020B0606020202030204" pitchFamily="34" charset="0"/>
              </a:rPr>
              <a:t>December updates annually</a:t>
            </a:r>
          </a:p>
          <a:p>
            <a:pPr marL="109728" indent="0">
              <a:lnSpc>
                <a:spcPct val="200000"/>
              </a:lnSpc>
              <a:buClrTx/>
              <a:buSzPct val="125000"/>
              <a:buFont typeface="Wingdings 3" panose="05040102010807070707" pitchFamily="18" charset="2"/>
              <a:buNone/>
            </a:pPr>
            <a:endParaRPr lang="en-US" sz="2800" i="1" dirty="0" smtClean="0">
              <a:latin typeface="Arial Narrow" panose="020B0606020202030204" pitchFamily="34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4572000" y="1244552"/>
            <a:ext cx="4343400" cy="21082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>
            <a:normAutofit fontScale="925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rgbClr val="008000"/>
              </a:buClr>
              <a:buSzPct val="68000"/>
              <a:buFont typeface="Wingdings 3" panose="05040102010807070707" pitchFamily="18" charset="2"/>
              <a:buChar char=""/>
              <a:defRPr kumimoji="0" sz="2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rgbClr val="008000"/>
              </a:buClr>
              <a:buSzPct val="50000"/>
              <a:buFont typeface="Wingdings 2" panose="05020102010507070707" pitchFamily="18" charset="2"/>
              <a:buChar char="®"/>
              <a:defRPr kumimoji="0" sz="2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rgbClr val="008000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74675" indent="-457200" algn="ctr">
              <a:lnSpc>
                <a:spcPct val="200000"/>
              </a:lnSpc>
              <a:buClrTx/>
              <a:buSzPct val="125000"/>
              <a:buFont typeface="Wingdings 3" panose="05040102010807070707" pitchFamily="18" charset="2"/>
              <a:buNone/>
            </a:pPr>
            <a:r>
              <a:rPr lang="en-US" sz="2600" b="1" dirty="0" smtClean="0">
                <a:latin typeface="Arial Narrow" panose="020B0606020202030204" pitchFamily="34" charset="0"/>
              </a:rPr>
              <a:t>Fall 2017 (annual plan) </a:t>
            </a:r>
          </a:p>
          <a:p>
            <a:pPr marL="574675" indent="-457200" algn="ctr">
              <a:lnSpc>
                <a:spcPct val="220000"/>
              </a:lnSpc>
              <a:buClrTx/>
              <a:buSzPct val="125000"/>
              <a:buFont typeface="Wingdings 3" panose="05040102010807070707" pitchFamily="18" charset="2"/>
              <a:buNone/>
            </a:pPr>
            <a:r>
              <a:rPr lang="en-US" sz="2600" i="1" dirty="0" smtClean="0">
                <a:latin typeface="Arial Narrow" panose="020B0606020202030204" pitchFamily="34" charset="0"/>
              </a:rPr>
              <a:t>Target completion -- April 29, 2016</a:t>
            </a:r>
          </a:p>
          <a:p>
            <a:pPr marL="109728" indent="0">
              <a:lnSpc>
                <a:spcPct val="200000"/>
              </a:lnSpc>
              <a:buClrTx/>
              <a:buSzPct val="125000"/>
              <a:buFont typeface="Wingdings 3" panose="05040102010807070707" pitchFamily="18" charset="2"/>
              <a:buNone/>
            </a:pPr>
            <a:endParaRPr lang="en-US" sz="2600" i="1" dirty="0" smtClean="0">
              <a:latin typeface="Arial Narrow" panose="020B0606020202030204" pitchFamily="34" charset="0"/>
            </a:endParaRPr>
          </a:p>
          <a:p>
            <a:pPr marL="109728" indent="0" algn="ctr">
              <a:lnSpc>
                <a:spcPct val="200000"/>
              </a:lnSpc>
              <a:buClrTx/>
              <a:buSzPct val="125000"/>
              <a:buFont typeface="Wingdings 3" panose="05040102010807070707" pitchFamily="18" charset="2"/>
              <a:buNone/>
            </a:pPr>
            <a:endParaRPr lang="en-US" sz="2400" b="1" dirty="0" smtClean="0">
              <a:latin typeface="Arial Narrow" panose="020B0606020202030204" pitchFamily="34" charset="0"/>
            </a:endParaRPr>
          </a:p>
          <a:p>
            <a:pPr marL="109728" indent="0">
              <a:lnSpc>
                <a:spcPct val="200000"/>
              </a:lnSpc>
              <a:buClrTx/>
              <a:buSzPct val="125000"/>
              <a:buFont typeface="Wingdings 3" panose="05040102010807070707" pitchFamily="18" charset="2"/>
              <a:buNone/>
            </a:pPr>
            <a:endParaRPr lang="en-US" sz="2800" i="1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95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15200" y="4876800"/>
            <a:ext cx="1828800" cy="1981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029200"/>
          </a:xfrm>
        </p:spPr>
        <p:txBody>
          <a:bodyPr>
            <a:normAutofit fontScale="92500" lnSpcReduction="10000"/>
          </a:bodyPr>
          <a:lstStyle/>
          <a:p>
            <a:pPr lvl="0">
              <a:buClrTx/>
              <a:buSzPct val="125000"/>
              <a:buFont typeface="Arial" panose="020B0604020202020204" pitchFamily="34" charset="0"/>
              <a:buChar char="•"/>
            </a:pPr>
            <a:r>
              <a:rPr lang="en-US" sz="3000" b="1" dirty="0" smtClean="0">
                <a:latin typeface="Arial Narrow" panose="020B0606020202030204" pitchFamily="34" charset="0"/>
              </a:rPr>
              <a:t>Academic Program based (28)</a:t>
            </a:r>
          </a:p>
          <a:p>
            <a:pPr marL="393192" lvl="1" indent="0">
              <a:buClrTx/>
              <a:buSzPct val="125000"/>
              <a:buNone/>
            </a:pPr>
            <a:endParaRPr lang="en-US" b="1" dirty="0" smtClean="0">
              <a:latin typeface="Arial Narrow" panose="020B0606020202030204" pitchFamily="34" charset="0"/>
            </a:endParaRPr>
          </a:p>
          <a:p>
            <a:pPr lvl="1">
              <a:buClrTx/>
              <a:buSzPct val="125000"/>
              <a:buFont typeface="Arial" panose="020B0604020202020204" pitchFamily="34" charset="0"/>
              <a:buChar char="•"/>
            </a:pPr>
            <a:r>
              <a:rPr lang="en-US" sz="2600" b="1" dirty="0" smtClean="0">
                <a:latin typeface="Arial Narrow" panose="020B0606020202030204" pitchFamily="34" charset="0"/>
              </a:rPr>
              <a:t>Targeted  (10)</a:t>
            </a:r>
          </a:p>
          <a:p>
            <a:pPr marL="393192" lvl="1" indent="0">
              <a:buClrTx/>
              <a:buSzPct val="125000"/>
              <a:buNone/>
            </a:pPr>
            <a:r>
              <a:rPr lang="en-US" b="1" dirty="0" smtClean="0">
                <a:latin typeface="Arial Narrow" panose="020B0606020202030204" pitchFamily="34" charset="0"/>
              </a:rPr>
              <a:t>	</a:t>
            </a:r>
            <a:r>
              <a:rPr lang="en-US" sz="1900" i="1" dirty="0" smtClean="0">
                <a:latin typeface="Arial Narrow" panose="020B0606020202030204" pitchFamily="34" charset="0"/>
              </a:rPr>
              <a:t>Support </a:t>
            </a:r>
            <a:r>
              <a:rPr lang="en-US" sz="1900" i="1" dirty="0">
                <a:latin typeface="Arial Narrow" panose="020B0606020202030204" pitchFamily="34" charset="0"/>
              </a:rPr>
              <a:t>includes assistance from University Marketing and </a:t>
            </a:r>
            <a:r>
              <a:rPr lang="en-US" sz="1900" i="1" dirty="0" smtClean="0">
                <a:latin typeface="Arial Narrow" panose="020B0606020202030204" pitchFamily="34" charset="0"/>
              </a:rPr>
              <a:t>Communications </a:t>
            </a:r>
            <a:r>
              <a:rPr lang="en-US" sz="1900" i="1" dirty="0">
                <a:latin typeface="Arial Narrow" panose="020B0606020202030204" pitchFamily="34" charset="0"/>
              </a:rPr>
              <a:t>with </a:t>
            </a:r>
            <a:r>
              <a:rPr lang="en-US" sz="1900" i="1" dirty="0" smtClean="0">
                <a:latin typeface="Arial Narrow" panose="020B0606020202030204" pitchFamily="34" charset="0"/>
              </a:rPr>
              <a:t>	development </a:t>
            </a:r>
            <a:r>
              <a:rPr lang="en-US" sz="1900" i="1" dirty="0">
                <a:latin typeface="Arial Narrow" panose="020B0606020202030204" pitchFamily="34" charset="0"/>
              </a:rPr>
              <a:t>and implementation of </a:t>
            </a:r>
            <a:r>
              <a:rPr lang="en-US" sz="1900" i="1" dirty="0" smtClean="0">
                <a:latin typeface="Arial Narrow" panose="020B0606020202030204" pitchFamily="34" charset="0"/>
              </a:rPr>
              <a:t>department/program </a:t>
            </a:r>
            <a:r>
              <a:rPr lang="en-US" sz="1900" i="1" dirty="0">
                <a:latin typeface="Arial Narrow" panose="020B0606020202030204" pitchFamily="34" charset="0"/>
              </a:rPr>
              <a:t>specific communications, </a:t>
            </a:r>
            <a:r>
              <a:rPr lang="en-US" sz="1900" i="1" dirty="0" smtClean="0">
                <a:latin typeface="Arial Narrow" panose="020B0606020202030204" pitchFamily="34" charset="0"/>
              </a:rPr>
              <a:t>	marketing </a:t>
            </a:r>
            <a:r>
              <a:rPr lang="en-US" sz="1900" i="1" dirty="0">
                <a:latin typeface="Arial Narrow" panose="020B0606020202030204" pitchFamily="34" charset="0"/>
              </a:rPr>
              <a:t>and outreach effort </a:t>
            </a:r>
            <a:endParaRPr lang="en-US" sz="1900" i="1" dirty="0" smtClean="0">
              <a:latin typeface="Arial Narrow" panose="020B0606020202030204" pitchFamily="34" charset="0"/>
            </a:endParaRPr>
          </a:p>
          <a:p>
            <a:pPr marL="393192" lvl="1" indent="0">
              <a:buClrTx/>
              <a:buSzPct val="125000"/>
              <a:buNone/>
            </a:pPr>
            <a:endParaRPr lang="en-US" b="1" dirty="0" smtClean="0">
              <a:latin typeface="Arial Narrow" panose="020B0606020202030204" pitchFamily="34" charset="0"/>
            </a:endParaRPr>
          </a:p>
          <a:p>
            <a:pPr lvl="1">
              <a:buClrTx/>
              <a:buSzPct val="125000"/>
              <a:buFont typeface="Arial" panose="020B0604020202020204" pitchFamily="34" charset="0"/>
              <a:buChar char="•"/>
            </a:pPr>
            <a:r>
              <a:rPr lang="en-US" sz="2600" b="1" dirty="0" smtClean="0">
                <a:latin typeface="Arial Narrow" panose="020B0606020202030204" pitchFamily="34" charset="0"/>
              </a:rPr>
              <a:t>Assisted (16)</a:t>
            </a:r>
          </a:p>
          <a:p>
            <a:pPr marL="630936" lvl="2" indent="0">
              <a:buClrTx/>
              <a:buSzPct val="125000"/>
              <a:buNone/>
            </a:pPr>
            <a:r>
              <a:rPr lang="en-US" sz="1800" b="1" i="1" dirty="0" smtClean="0">
                <a:latin typeface="Arial Narrow" panose="020B0606020202030204" pitchFamily="34" charset="0"/>
              </a:rPr>
              <a:t>	</a:t>
            </a:r>
            <a:r>
              <a:rPr lang="en-US" sz="1800" i="1" dirty="0" smtClean="0">
                <a:latin typeface="Arial Narrow" panose="020B0606020202030204" pitchFamily="34" charset="0"/>
              </a:rPr>
              <a:t>Support </a:t>
            </a:r>
            <a:r>
              <a:rPr lang="en-US" sz="1800" i="1" dirty="0">
                <a:latin typeface="Arial Narrow" panose="020B0606020202030204" pitchFamily="34" charset="0"/>
              </a:rPr>
              <a:t>includes assistance from EMSS and Admissions with supplemental, </a:t>
            </a:r>
            <a:r>
              <a:rPr lang="en-US" sz="1800" i="1" dirty="0" smtClean="0">
                <a:latin typeface="Arial Narrow" panose="020B0606020202030204" pitchFamily="34" charset="0"/>
              </a:rPr>
              <a:t>targeted 	communications </a:t>
            </a:r>
            <a:r>
              <a:rPr lang="en-US" sz="1800" i="1" dirty="0">
                <a:latin typeface="Arial Narrow" panose="020B0606020202030204" pitchFamily="34" charset="0"/>
              </a:rPr>
              <a:t>and calling campaigns and availability of up to </a:t>
            </a:r>
            <a:r>
              <a:rPr lang="en-US" sz="1800" i="1" dirty="0" smtClean="0">
                <a:latin typeface="Arial Narrow" panose="020B0606020202030204" pitchFamily="34" charset="0"/>
              </a:rPr>
              <a:t>$</a:t>
            </a:r>
            <a:r>
              <a:rPr lang="en-US" sz="1800" i="1" dirty="0">
                <a:latin typeface="Arial Narrow" panose="020B0606020202030204" pitchFamily="34" charset="0"/>
              </a:rPr>
              <a:t>1,000 </a:t>
            </a:r>
            <a:r>
              <a:rPr lang="en-US" sz="1800" i="1" dirty="0" smtClean="0">
                <a:latin typeface="Arial Narrow" panose="020B0606020202030204" pitchFamily="34" charset="0"/>
              </a:rPr>
              <a:t>reimbursement </a:t>
            </a:r>
            <a:r>
              <a:rPr lang="en-US" sz="1800" i="1" dirty="0">
                <a:latin typeface="Arial Narrow" panose="020B0606020202030204" pitchFamily="34" charset="0"/>
              </a:rPr>
              <a:t>for </a:t>
            </a:r>
            <a:r>
              <a:rPr lang="en-US" sz="1800" i="1" dirty="0" smtClean="0">
                <a:latin typeface="Arial Narrow" panose="020B0606020202030204" pitchFamily="34" charset="0"/>
              </a:rPr>
              <a:t>	recruitment </a:t>
            </a:r>
            <a:r>
              <a:rPr lang="en-US" sz="1800" i="1" dirty="0">
                <a:latin typeface="Arial Narrow" panose="020B0606020202030204" pitchFamily="34" charset="0"/>
              </a:rPr>
              <a:t>efforts</a:t>
            </a:r>
            <a:endParaRPr lang="en-US" sz="1800" i="1" dirty="0" smtClean="0">
              <a:latin typeface="Arial Narrow" panose="020B0606020202030204" pitchFamily="34" charset="0"/>
            </a:endParaRPr>
          </a:p>
          <a:p>
            <a:pPr marL="393192" lvl="1" indent="0">
              <a:buClrTx/>
              <a:buSzPct val="125000"/>
              <a:buNone/>
            </a:pPr>
            <a:endParaRPr lang="en-US" b="1" dirty="0" smtClean="0">
              <a:latin typeface="Arial Narrow" panose="020B0606020202030204" pitchFamily="34" charset="0"/>
            </a:endParaRPr>
          </a:p>
          <a:p>
            <a:pPr lvl="1">
              <a:buClrTx/>
              <a:buSzPct val="125000"/>
              <a:buFont typeface="Arial" panose="020B0604020202020204" pitchFamily="34" charset="0"/>
              <a:buChar char="•"/>
            </a:pPr>
            <a:r>
              <a:rPr lang="en-US" sz="2600" b="1" dirty="0" smtClean="0">
                <a:latin typeface="Arial Narrow" panose="020B0606020202030204" pitchFamily="34" charset="0"/>
              </a:rPr>
              <a:t>Thematic / Clusters (2)</a:t>
            </a:r>
          </a:p>
          <a:p>
            <a:pPr marL="393192" lvl="1" indent="0">
              <a:buClrTx/>
              <a:buSzPct val="125000"/>
              <a:buNone/>
            </a:pPr>
            <a:r>
              <a:rPr lang="en-US" sz="1800" i="1" dirty="0" smtClean="0">
                <a:latin typeface="Arial Narrow" panose="020B0606020202030204" pitchFamily="34" charset="0"/>
              </a:rPr>
              <a:t>	Coordinated </a:t>
            </a:r>
            <a:r>
              <a:rPr lang="en-US" sz="1800" i="1" dirty="0">
                <a:latin typeface="Arial Narrow" panose="020B0606020202030204" pitchFamily="34" charset="0"/>
              </a:rPr>
              <a:t>effort between  selected group of academic programs and University Marketing </a:t>
            </a:r>
            <a:r>
              <a:rPr lang="en-US" sz="1800" i="1" dirty="0" smtClean="0">
                <a:latin typeface="Arial Narrow" panose="020B0606020202030204" pitchFamily="34" charset="0"/>
              </a:rPr>
              <a:t>	and 	Communications </a:t>
            </a:r>
            <a:r>
              <a:rPr lang="en-US" sz="1800" i="1" dirty="0">
                <a:latin typeface="Arial Narrow" panose="020B0606020202030204" pitchFamily="34" charset="0"/>
              </a:rPr>
              <a:t>in the development and implementation of specific communications, </a:t>
            </a:r>
            <a:r>
              <a:rPr lang="en-US" sz="1800" i="1" dirty="0" smtClean="0">
                <a:latin typeface="Arial Narrow" panose="020B0606020202030204" pitchFamily="34" charset="0"/>
              </a:rPr>
              <a:t>	marketing and </a:t>
            </a:r>
            <a:r>
              <a:rPr lang="en-US" sz="1800" i="1" dirty="0">
                <a:latin typeface="Arial Narrow" panose="020B0606020202030204" pitchFamily="34" charset="0"/>
              </a:rPr>
              <a:t>outreach effort  associated with the designated theme </a:t>
            </a:r>
            <a:endParaRPr lang="en-US" sz="1800" i="1" dirty="0" smtClean="0">
              <a:latin typeface="Arial Narrow" panose="020B0606020202030204" pitchFamily="34" charset="0"/>
            </a:endParaRPr>
          </a:p>
          <a:p>
            <a:pPr lvl="0">
              <a:buClrTx/>
              <a:buSzPct val="125000"/>
              <a:buFont typeface="Arial" panose="020B0604020202020204" pitchFamily="34" charset="0"/>
              <a:buChar char="•"/>
            </a:pPr>
            <a:endParaRPr lang="en-US" b="1" dirty="0" smtClean="0">
              <a:latin typeface="Arial Narrow" panose="020B0606020202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Enrollment Plan for Fall 2016 -- Initiatives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4637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15200" y="4876800"/>
            <a:ext cx="1828800" cy="1981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029200"/>
          </a:xfrm>
        </p:spPr>
        <p:txBody>
          <a:bodyPr>
            <a:normAutofit/>
          </a:bodyPr>
          <a:lstStyle/>
          <a:p>
            <a:pPr lvl="0">
              <a:buClrTx/>
              <a:buSzPct val="125000"/>
              <a:buFont typeface="Arial" panose="020B0604020202020204" pitchFamily="34" charset="0"/>
              <a:buChar char="•"/>
            </a:pPr>
            <a:endParaRPr lang="en-US" sz="2800" b="1" dirty="0" smtClean="0">
              <a:latin typeface="Arial Narrow" panose="020B0606020202030204" pitchFamily="34" charset="0"/>
            </a:endParaRPr>
          </a:p>
          <a:p>
            <a:pPr lvl="0">
              <a:buClrTx/>
              <a:buSzPct val="125000"/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Arial Narrow" panose="020B0606020202030204" pitchFamily="34" charset="0"/>
              </a:rPr>
              <a:t>Student population based (7)</a:t>
            </a:r>
          </a:p>
          <a:p>
            <a:pPr marL="393192" lvl="1" indent="0">
              <a:buClrTx/>
              <a:buSzPct val="125000"/>
              <a:buNone/>
            </a:pPr>
            <a:endParaRPr lang="en-US" b="1" dirty="0" smtClean="0">
              <a:latin typeface="Arial Narrow" panose="020B0606020202030204" pitchFamily="34" charset="0"/>
            </a:endParaRPr>
          </a:p>
          <a:p>
            <a:pPr lvl="1">
              <a:buClrTx/>
              <a:buSzPct val="125000"/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Arial Narrow" panose="020B0606020202030204" pitchFamily="34" charset="0"/>
              </a:rPr>
              <a:t>Targeted  Growth (3)</a:t>
            </a:r>
          </a:p>
          <a:p>
            <a:pPr marL="393192" lvl="1" indent="0">
              <a:buClrTx/>
              <a:buSzPct val="125000"/>
              <a:buNone/>
            </a:pPr>
            <a:endParaRPr lang="en-US" sz="2400" b="1" dirty="0" smtClean="0">
              <a:latin typeface="Arial Narrow" panose="020B0606020202030204" pitchFamily="34" charset="0"/>
            </a:endParaRPr>
          </a:p>
          <a:p>
            <a:pPr lvl="1">
              <a:buClrTx/>
              <a:buSzPct val="125000"/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Arial Narrow" panose="020B0606020202030204" pitchFamily="34" charset="0"/>
              </a:rPr>
              <a:t>Targeted Retention (4)</a:t>
            </a:r>
          </a:p>
          <a:p>
            <a:pPr marL="393192" lvl="1" indent="0">
              <a:buClrTx/>
              <a:buSzPct val="125000"/>
              <a:buNone/>
            </a:pPr>
            <a:endParaRPr lang="en-US" b="1" dirty="0" smtClean="0">
              <a:latin typeface="Arial Narrow" panose="020B0606020202030204" pitchFamily="34" charset="0"/>
            </a:endParaRPr>
          </a:p>
          <a:p>
            <a:pPr marL="393192" lvl="1" indent="0">
              <a:buClrTx/>
              <a:buSzPct val="125000"/>
              <a:buNone/>
            </a:pPr>
            <a:endParaRPr lang="en-US" b="1" dirty="0">
              <a:latin typeface="Arial Narrow" panose="020B0606020202030204" pitchFamily="34" charset="0"/>
            </a:endParaRPr>
          </a:p>
          <a:p>
            <a:pPr marL="396875" lvl="1" indent="-287338">
              <a:buClrTx/>
              <a:buSzPct val="125000"/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Arial Narrow" panose="020B0606020202030204" pitchFamily="34" charset="0"/>
              </a:rPr>
              <a:t>Foundational (10)</a:t>
            </a:r>
          </a:p>
          <a:p>
            <a:pPr marL="109728" indent="0">
              <a:buNone/>
            </a:pPr>
            <a:r>
              <a:rPr lang="en-US" sz="1800" i="1" dirty="0" smtClean="0"/>
              <a:t>	Systems</a:t>
            </a:r>
            <a:r>
              <a:rPr lang="en-US" sz="1800" i="1" dirty="0"/>
              <a:t>, technology </a:t>
            </a:r>
            <a:r>
              <a:rPr lang="en-US" sz="1800" i="1" dirty="0" smtClean="0"/>
              <a:t>tools, and infrastructure to support the overall 	enrollment effort</a:t>
            </a:r>
            <a:endParaRPr lang="en-US" sz="18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Enrollment Plan for Fall 2016 -- Initiatives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3812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11473</TotalTime>
  <Words>254</Words>
  <Application>Microsoft Office PowerPoint</Application>
  <PresentationFormat>On-screen Show (4:3)</PresentationFormat>
  <Paragraphs>88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Arial Narrow</vt:lpstr>
      <vt:lpstr>Calibri</vt:lpstr>
      <vt:lpstr>Lucida Sans Unicode</vt:lpstr>
      <vt:lpstr>Times New Roman</vt:lpstr>
      <vt:lpstr>Wingdings</vt:lpstr>
      <vt:lpstr>Wingdings 2</vt:lpstr>
      <vt:lpstr>Wingdings 3</vt:lpstr>
      <vt:lpstr>Concourse</vt:lpstr>
      <vt:lpstr>Institutional Efforts – guiding enrollment planning</vt:lpstr>
      <vt:lpstr>Fall 2016 – Enrollment Vision</vt:lpstr>
      <vt:lpstr>Enrollment Targets  - Fall 2016 – Tenth day </vt:lpstr>
      <vt:lpstr>Timelines  - Planning Deadlines / Cycles </vt:lpstr>
      <vt:lpstr>Enrollment Plan for Fall 2016 -- Initiatives</vt:lpstr>
      <vt:lpstr>Enrollment Plan for Fall 2016 -- Initiatives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Accreditation</dc:title>
  <dc:creator>Linda Hares</dc:creator>
  <cp:lastModifiedBy>Administrator</cp:lastModifiedBy>
  <cp:revision>600</cp:revision>
  <cp:lastPrinted>2015-10-27T14:03:28Z</cp:lastPrinted>
  <dcterms:created xsi:type="dcterms:W3CDTF">2013-09-04T14:36:52Z</dcterms:created>
  <dcterms:modified xsi:type="dcterms:W3CDTF">2015-10-27T14:25:02Z</dcterms:modified>
</cp:coreProperties>
</file>