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4" r:id="rId6"/>
    <p:sldId id="266" r:id="rId7"/>
    <p:sldId id="273" r:id="rId8"/>
    <p:sldId id="275" r:id="rId9"/>
    <p:sldId id="277" r:id="rId10"/>
    <p:sldId id="278" r:id="rId11"/>
    <p:sldId id="279" r:id="rId12"/>
    <p:sldId id="280" r:id="rId13"/>
    <p:sldId id="281" r:id="rId14"/>
    <p:sldId id="28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48" d="100"/>
          <a:sy n="48" d="100"/>
        </p:scale>
        <p:origin x="-1315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lion\Desktop\COB%20enrollmen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lion\Desktop\COB%20enrollmen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lion\Desktop\COB%20enrollmen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1"/>
  <c:chart>
    <c:autoTitleDeleted val="1"/>
    <c:plotArea>
      <c:layout/>
      <c:lineChart>
        <c:grouping val="standard"/>
        <c:ser>
          <c:idx val="0"/>
          <c:order val="0"/>
          <c:tx>
            <c:strRef>
              <c:f>'[COB enrollment.xlsx]MBA'!$A$4</c:f>
              <c:strCache>
                <c:ptCount val="1"/>
                <c:pt idx="0">
                  <c:v>MBA enrollment</c:v>
                </c:pt>
              </c:strCache>
            </c:strRef>
          </c:tx>
          <c:marker>
            <c:symbol val="none"/>
          </c:marker>
          <c:cat>
            <c:numRef>
              <c:f>'[COB enrollment.xlsx]MBA'!$B$3:$J$3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'[COB enrollment.xlsx]MBA'!$B$4:$J$4</c:f>
              <c:numCache>
                <c:formatCode>General</c:formatCode>
                <c:ptCount val="9"/>
                <c:pt idx="5">
                  <c:v>20</c:v>
                </c:pt>
                <c:pt idx="6">
                  <c:v>35</c:v>
                </c:pt>
              </c:numCache>
            </c:numRef>
          </c:val>
        </c:ser>
        <c:marker val="1"/>
        <c:axId val="95001984"/>
        <c:axId val="95196288"/>
      </c:lineChart>
      <c:catAx>
        <c:axId val="950019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95196288"/>
        <c:crosses val="autoZero"/>
        <c:auto val="1"/>
        <c:lblAlgn val="ctr"/>
        <c:lblOffset val="100"/>
      </c:catAx>
      <c:valAx>
        <c:axId val="951962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9500198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plotArea>
      <c:layout/>
      <c:lineChart>
        <c:grouping val="standard"/>
        <c:ser>
          <c:idx val="0"/>
          <c:order val="0"/>
          <c:tx>
            <c:strRef>
              <c:f>'BCIS &amp; CIS'!$A$4</c:f>
              <c:strCache>
                <c:ptCount val="1"/>
                <c:pt idx="0">
                  <c:v>BCIS enrollment (4yr)</c:v>
                </c:pt>
              </c:strCache>
            </c:strRef>
          </c:tx>
          <c:marker>
            <c:symbol val="none"/>
          </c:marker>
          <c:cat>
            <c:numRef>
              <c:f>'BCIS &amp; CIS'!$B$3:$J$3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'BCIS &amp; CIS'!$B$4:$J$4</c:f>
              <c:numCache>
                <c:formatCode>General</c:formatCode>
                <c:ptCount val="9"/>
                <c:pt idx="0">
                  <c:v>102</c:v>
                </c:pt>
                <c:pt idx="1">
                  <c:v>91</c:v>
                </c:pt>
                <c:pt idx="2">
                  <c:v>82</c:v>
                </c:pt>
                <c:pt idx="3">
                  <c:v>63</c:v>
                </c:pt>
                <c:pt idx="4">
                  <c:v>58</c:v>
                </c:pt>
                <c:pt idx="5">
                  <c:v>49</c:v>
                </c:pt>
                <c:pt idx="6">
                  <c:v>42</c:v>
                </c:pt>
              </c:numCache>
            </c:numRef>
          </c:val>
        </c:ser>
        <c:ser>
          <c:idx val="1"/>
          <c:order val="1"/>
          <c:tx>
            <c:strRef>
              <c:f>'BCIS &amp; CIS'!$A$5</c:f>
              <c:strCache>
                <c:ptCount val="1"/>
                <c:pt idx="0">
                  <c:v>CIS enrollment (2yr)</c:v>
                </c:pt>
              </c:strCache>
            </c:strRef>
          </c:tx>
          <c:marker>
            <c:symbol val="none"/>
          </c:marker>
          <c:cat>
            <c:numRef>
              <c:f>'BCIS &amp; CIS'!$B$3:$J$3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'BCIS &amp; CIS'!$B$5:$J$5</c:f>
              <c:numCache>
                <c:formatCode>General</c:formatCode>
                <c:ptCount val="9"/>
                <c:pt idx="0">
                  <c:v>22</c:v>
                </c:pt>
                <c:pt idx="1">
                  <c:v>19</c:v>
                </c:pt>
                <c:pt idx="2">
                  <c:v>11</c:v>
                </c:pt>
                <c:pt idx="3">
                  <c:v>9</c:v>
                </c:pt>
                <c:pt idx="4">
                  <c:v>17</c:v>
                </c:pt>
                <c:pt idx="5">
                  <c:v>22</c:v>
                </c:pt>
                <c:pt idx="6">
                  <c:v>22</c:v>
                </c:pt>
              </c:numCache>
            </c:numRef>
          </c:val>
        </c:ser>
        <c:ser>
          <c:idx val="2"/>
          <c:order val="2"/>
          <c:tx>
            <c:strRef>
              <c:f>'BCIS &amp; CIS'!$A$6</c:f>
              <c:strCache>
                <c:ptCount val="1"/>
                <c:pt idx="0">
                  <c:v>BCIS degrees (4yr)</c:v>
                </c:pt>
              </c:strCache>
            </c:strRef>
          </c:tx>
          <c:cat>
            <c:numRef>
              <c:f>'BCIS &amp; CIS'!$B$3:$J$3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'BCIS &amp; CIS'!$B$6:$J$6</c:f>
              <c:numCache>
                <c:formatCode>General</c:formatCode>
                <c:ptCount val="9"/>
                <c:pt idx="0">
                  <c:v>38</c:v>
                </c:pt>
                <c:pt idx="1">
                  <c:v>26</c:v>
                </c:pt>
                <c:pt idx="2">
                  <c:v>24</c:v>
                </c:pt>
                <c:pt idx="3">
                  <c:v>28</c:v>
                </c:pt>
                <c:pt idx="4">
                  <c:v>13</c:v>
                </c:pt>
                <c:pt idx="5">
                  <c:v>13</c:v>
                </c:pt>
                <c:pt idx="6">
                  <c:v>11</c:v>
                </c:pt>
              </c:numCache>
            </c:numRef>
          </c:val>
        </c:ser>
        <c:ser>
          <c:idx val="3"/>
          <c:order val="3"/>
          <c:tx>
            <c:strRef>
              <c:f>'BCIS &amp; CIS'!$A$7</c:f>
              <c:strCache>
                <c:ptCount val="1"/>
                <c:pt idx="0">
                  <c:v>CIS degrees (2yr)</c:v>
                </c:pt>
              </c:strCache>
            </c:strRef>
          </c:tx>
          <c:cat>
            <c:numRef>
              <c:f>'BCIS &amp; CIS'!$B$3:$J$3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'BCIS &amp; CIS'!$B$7:$J$7</c:f>
              <c:numCache>
                <c:formatCode>General</c:formatCode>
                <c:ptCount val="9"/>
                <c:pt idx="0">
                  <c:v>3</c:v>
                </c:pt>
                <c:pt idx="1">
                  <c:v>2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</c:v>
                </c:pt>
              </c:numCache>
            </c:numRef>
          </c:val>
        </c:ser>
        <c:marker val="1"/>
        <c:axId val="95099904"/>
        <c:axId val="95109888"/>
      </c:lineChart>
      <c:catAx>
        <c:axId val="950999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95109888"/>
        <c:crosses val="autoZero"/>
        <c:auto val="1"/>
        <c:lblAlgn val="ctr"/>
        <c:lblOffset val="100"/>
      </c:catAx>
      <c:valAx>
        <c:axId val="951098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9509990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plotArea>
      <c:layout/>
      <c:lineChart>
        <c:grouping val="standard"/>
        <c:ser>
          <c:idx val="0"/>
          <c:order val="0"/>
          <c:tx>
            <c:strRef>
              <c:f>Total!$A$4</c:f>
              <c:strCache>
                <c:ptCount val="1"/>
                <c:pt idx="0">
                  <c:v>CoB enrollment</c:v>
                </c:pt>
              </c:strCache>
            </c:strRef>
          </c:tx>
          <c:marker>
            <c:symbol val="none"/>
          </c:marker>
          <c:cat>
            <c:numRef>
              <c:f>Total!$B$3:$J$3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Total!$B$4:$J$4</c:f>
              <c:numCache>
                <c:formatCode>General</c:formatCode>
                <c:ptCount val="9"/>
                <c:pt idx="0">
                  <c:v>972</c:v>
                </c:pt>
                <c:pt idx="1">
                  <c:v>942</c:v>
                </c:pt>
                <c:pt idx="2">
                  <c:v>898</c:v>
                </c:pt>
                <c:pt idx="3">
                  <c:v>855</c:v>
                </c:pt>
                <c:pt idx="4">
                  <c:v>794</c:v>
                </c:pt>
                <c:pt idx="5">
                  <c:v>818</c:v>
                </c:pt>
                <c:pt idx="6">
                  <c:v>803</c:v>
                </c:pt>
              </c:numCache>
            </c:numRef>
          </c:val>
        </c:ser>
        <c:ser>
          <c:idx val="1"/>
          <c:order val="1"/>
          <c:tx>
            <c:strRef>
              <c:f>Total!$A$5</c:f>
              <c:strCache>
                <c:ptCount val="1"/>
                <c:pt idx="0">
                  <c:v>CoB degrees</c:v>
                </c:pt>
              </c:strCache>
            </c:strRef>
          </c:tx>
          <c:cat>
            <c:numRef>
              <c:f>Total!$B$3:$J$3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Total!$B$5:$J$5</c:f>
              <c:numCache>
                <c:formatCode>General</c:formatCode>
                <c:ptCount val="9"/>
                <c:pt idx="0">
                  <c:v>212</c:v>
                </c:pt>
                <c:pt idx="1">
                  <c:v>199</c:v>
                </c:pt>
                <c:pt idx="2">
                  <c:v>190</c:v>
                </c:pt>
                <c:pt idx="3">
                  <c:v>216</c:v>
                </c:pt>
                <c:pt idx="4">
                  <c:v>181</c:v>
                </c:pt>
                <c:pt idx="5">
                  <c:v>172</c:v>
                </c:pt>
                <c:pt idx="6">
                  <c:v>176</c:v>
                </c:pt>
              </c:numCache>
            </c:numRef>
          </c:val>
        </c:ser>
        <c:marker val="1"/>
        <c:axId val="95147136"/>
        <c:axId val="95148672"/>
      </c:lineChart>
      <c:catAx>
        <c:axId val="951471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95148672"/>
        <c:crosses val="autoZero"/>
        <c:auto val="1"/>
        <c:lblAlgn val="ctr"/>
        <c:lblOffset val="100"/>
      </c:catAx>
      <c:valAx>
        <c:axId val="951486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95147136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DF61F-49A3-4471-BBF6-981A36E2C722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7668-AF9A-402A-88C5-1DDF30C1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DF61F-49A3-4471-BBF6-981A36E2C722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7668-AF9A-402A-88C5-1DDF30C1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DF61F-49A3-4471-BBF6-981A36E2C722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7668-AF9A-402A-88C5-1DDF30C1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DF61F-49A3-4471-BBF6-981A36E2C722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7668-AF9A-402A-88C5-1DDF30C1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DF61F-49A3-4471-BBF6-981A36E2C722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7668-AF9A-402A-88C5-1DDF30C1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DF61F-49A3-4471-BBF6-981A36E2C722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7668-AF9A-402A-88C5-1DDF30C1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DF61F-49A3-4471-BBF6-981A36E2C722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7668-AF9A-402A-88C5-1DDF30C1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DF61F-49A3-4471-BBF6-981A36E2C722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7668-AF9A-402A-88C5-1DDF30C1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DF61F-49A3-4471-BBF6-981A36E2C722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7668-AF9A-402A-88C5-1DDF30C1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DF61F-49A3-4471-BBF6-981A36E2C722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7668-AF9A-402A-88C5-1DDF30C1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DF61F-49A3-4471-BBF6-981A36E2C722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7668-AF9A-402A-88C5-1DDF30C1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DF61F-49A3-4471-BBF6-981A36E2C722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77668-AF9A-402A-88C5-1DDF30C1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/>
          <a:p>
            <a:r>
              <a:rPr lang="en-US" dirty="0" smtClean="0"/>
              <a:t>College of Business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November 21,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Strategic Growth - MBA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NMU Road Map Innovation Goal</a:t>
            </a:r>
          </a:p>
          <a:p>
            <a:r>
              <a:rPr lang="en-US" sz="2400" dirty="0" smtClean="0"/>
              <a:t>Goal: An academic curriculum that balances successful programs with new offerings at the undergraduate and graduate level to meet the needs of students, as well as improve student career opportunities</a:t>
            </a:r>
          </a:p>
          <a:p>
            <a:pPr lvl="1"/>
            <a:r>
              <a:rPr lang="en-US" sz="2000" dirty="0" smtClean="0"/>
              <a:t>A1. Integrate global engagement and diversity learning experiences throughout the academic curriculum.</a:t>
            </a:r>
          </a:p>
          <a:p>
            <a:pPr lvl="1"/>
            <a:r>
              <a:rPr lang="en-US" sz="2000" dirty="0" smtClean="0"/>
              <a:t>A4. Explore and act upon opportunities to expand programs in nursing and allied health to meet the growing demand for professionals in health care and related fields.</a:t>
            </a:r>
          </a:p>
          <a:p>
            <a:pPr lvl="1"/>
            <a:r>
              <a:rPr lang="en-US" sz="2000" dirty="0" smtClean="0"/>
              <a:t>A5. Explore and act upon graduate programming (certificate, master’s doctoral) in areas of recognized strengths, needs, and opportunities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International Business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sz="2800" dirty="0" smtClean="0"/>
              <a:t>Integrate global and diversity learning experiences into the business curriculum (A1)</a:t>
            </a:r>
          </a:p>
          <a:p>
            <a:r>
              <a:rPr lang="en-US" sz="2800" dirty="0" smtClean="0"/>
              <a:t>Respond to increasing competition from peer business schools </a:t>
            </a:r>
            <a:r>
              <a:rPr lang="en-US" sz="2400" dirty="0" smtClean="0"/>
              <a:t>(LSSU-establishing int’l business major; MTU-strong int’l business emphasis in curriculum)</a:t>
            </a:r>
            <a:endParaRPr lang="en-US" sz="2800" dirty="0" smtClean="0"/>
          </a:p>
          <a:p>
            <a:r>
              <a:rPr lang="en-US" sz="2800" dirty="0" smtClean="0"/>
              <a:t>Improve the level of preparation of our graduates</a:t>
            </a:r>
          </a:p>
          <a:p>
            <a:r>
              <a:rPr lang="en-US" sz="2800" dirty="0" smtClean="0"/>
              <a:t>Increase partnerships with programs outside the U.S.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Health Care Administration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Marquette County is the health care hub of the U.P.</a:t>
            </a:r>
          </a:p>
          <a:p>
            <a:r>
              <a:rPr lang="en-US" sz="2800" dirty="0" smtClean="0"/>
              <a:t>Meets the growing demand for professionals in health care and related fields (A4)</a:t>
            </a:r>
          </a:p>
          <a:p>
            <a:r>
              <a:rPr lang="en-US" sz="2800" dirty="0" smtClean="0"/>
              <a:t>Government Bureau of Labor Statistics:</a:t>
            </a:r>
          </a:p>
          <a:p>
            <a:pPr lvl="1"/>
            <a:r>
              <a:rPr lang="en-US" sz="2400" dirty="0" smtClean="0"/>
              <a:t>Master’s in health care administration is the standard credential for the field</a:t>
            </a:r>
          </a:p>
          <a:p>
            <a:pPr lvl="1"/>
            <a:r>
              <a:rPr lang="en-US" sz="2400" dirty="0" smtClean="0"/>
              <a:t>Projected that health care administration will grow 16% by 2018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dirty="0" smtClean="0"/>
              <a:t>The business of the health industry is approximately 17% of the US GDP (OECD Health Data 2009). This is up from 13.6% in 2000. A steady increase for the future is undeniable. </a:t>
            </a:r>
          </a:p>
          <a:p>
            <a:r>
              <a:rPr lang="en-US" dirty="0" smtClean="0"/>
              <a:t>There is a need for business professionals to lead and manage the industries supporting and involved in the health industry.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6000" dirty="0" smtClean="0"/>
              <a:t>Thank You !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Departmental Structure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At the present time, no separate departments</a:t>
            </a:r>
          </a:p>
          <a:p>
            <a:r>
              <a:rPr lang="en-US" sz="2800" dirty="0" smtClean="0"/>
              <a:t>Previous departmental structure</a:t>
            </a:r>
          </a:p>
          <a:p>
            <a:pPr lvl="1"/>
            <a:r>
              <a:rPr lang="en-US" sz="2400" dirty="0" smtClean="0"/>
              <a:t>Management, Marketing, and Computer Information Systems</a:t>
            </a:r>
          </a:p>
          <a:p>
            <a:pPr lvl="1"/>
            <a:r>
              <a:rPr lang="en-US" sz="2400" dirty="0" smtClean="0"/>
              <a:t>Accounting and Finance</a:t>
            </a:r>
          </a:p>
          <a:p>
            <a:pPr lvl="1"/>
            <a:r>
              <a:rPr lang="en-US" sz="2400" dirty="0" smtClean="0"/>
              <a:t>Office Systems and Business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Enrollment </a:t>
            </a:r>
            <a:r>
              <a:rPr lang="en-US" sz="3600" dirty="0" smtClean="0"/>
              <a:t>(803)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672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Bachelor</a:t>
            </a:r>
          </a:p>
          <a:p>
            <a:pPr lvl="1"/>
            <a:r>
              <a:rPr lang="en-US" sz="1800" dirty="0" smtClean="0"/>
              <a:t>Accounting (161)</a:t>
            </a:r>
          </a:p>
          <a:p>
            <a:pPr lvl="1"/>
            <a:r>
              <a:rPr lang="en-US" sz="1800" dirty="0" smtClean="0"/>
              <a:t>Computer Information Systems (42)</a:t>
            </a:r>
          </a:p>
          <a:p>
            <a:pPr lvl="1"/>
            <a:r>
              <a:rPr lang="en-US" sz="1800" dirty="0" smtClean="0"/>
              <a:t>Entrepreneurship (61)</a:t>
            </a:r>
          </a:p>
          <a:p>
            <a:pPr lvl="1"/>
            <a:r>
              <a:rPr lang="en-US" sz="1800" dirty="0" smtClean="0"/>
              <a:t>Finance (74)</a:t>
            </a:r>
          </a:p>
          <a:p>
            <a:pPr lvl="1"/>
            <a:r>
              <a:rPr lang="en-US" sz="1800" dirty="0" smtClean="0"/>
              <a:t>Management (151)</a:t>
            </a:r>
          </a:p>
          <a:p>
            <a:pPr lvl="1"/>
            <a:r>
              <a:rPr lang="en-US" sz="1800" dirty="0" smtClean="0"/>
              <a:t>Marketing (99)</a:t>
            </a:r>
          </a:p>
          <a:p>
            <a:pPr lvl="1"/>
            <a:r>
              <a:rPr lang="en-US" sz="1800" dirty="0" smtClean="0"/>
              <a:t>Ski Area Management (8)</a:t>
            </a:r>
          </a:p>
          <a:p>
            <a:pPr>
              <a:buNone/>
            </a:pPr>
            <a:r>
              <a:rPr lang="en-US" sz="2400" dirty="0" smtClean="0"/>
              <a:t>	  </a:t>
            </a:r>
            <a:r>
              <a:rPr lang="en-US" sz="2000" dirty="0" smtClean="0"/>
              <a:t>-  Undeclared, etc. (65)</a:t>
            </a:r>
          </a:p>
          <a:p>
            <a:endParaRPr lang="en-US" sz="2400" dirty="0" smtClean="0"/>
          </a:p>
          <a:p>
            <a:r>
              <a:rPr lang="en-US" sz="2400" dirty="0" smtClean="0"/>
              <a:t>MBA </a:t>
            </a:r>
            <a:r>
              <a:rPr lang="en-US" sz="1800" dirty="0" smtClean="0"/>
              <a:t>(35) plus ? 8 in winter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3434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Associate</a:t>
            </a:r>
          </a:p>
          <a:p>
            <a:pPr lvl="1"/>
            <a:r>
              <a:rPr lang="en-US" sz="1800" dirty="0" smtClean="0"/>
              <a:t>Computer Information Systems (22)</a:t>
            </a:r>
          </a:p>
          <a:p>
            <a:pPr lvl="1"/>
            <a:r>
              <a:rPr lang="en-US" sz="1800" dirty="0" smtClean="0"/>
              <a:t>General Business (29)</a:t>
            </a:r>
          </a:p>
          <a:p>
            <a:pPr lvl="1"/>
            <a:r>
              <a:rPr lang="en-US" sz="1800" dirty="0" smtClean="0"/>
              <a:t>Health Information Processing (41)</a:t>
            </a:r>
          </a:p>
          <a:p>
            <a:pPr lvl="1"/>
            <a:r>
              <a:rPr lang="en-US" sz="1800" dirty="0" smtClean="0"/>
              <a:t>Office Information Assistant (12)</a:t>
            </a:r>
          </a:p>
          <a:p>
            <a:endParaRPr lang="en-US" sz="2400" dirty="0" smtClean="0"/>
          </a:p>
          <a:p>
            <a:r>
              <a:rPr lang="en-US" sz="2400" dirty="0" smtClean="0"/>
              <a:t>Certificate</a:t>
            </a:r>
          </a:p>
          <a:p>
            <a:pPr lvl="1"/>
            <a:r>
              <a:rPr lang="en-US" sz="1800" dirty="0" smtClean="0"/>
              <a:t>Office Services (3)</a:t>
            </a:r>
          </a:p>
          <a:p>
            <a:endParaRPr lang="en-US" sz="24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Faculty Composition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17 tenured</a:t>
            </a:r>
          </a:p>
          <a:p>
            <a:pPr lvl="1"/>
            <a:r>
              <a:rPr lang="en-US" sz="1800" dirty="0" smtClean="0"/>
              <a:t>Accounting (4)</a:t>
            </a:r>
          </a:p>
          <a:p>
            <a:pPr lvl="1"/>
            <a:r>
              <a:rPr lang="en-US" sz="1800" dirty="0" smtClean="0"/>
              <a:t>CIS (2)</a:t>
            </a:r>
          </a:p>
          <a:p>
            <a:pPr lvl="1"/>
            <a:r>
              <a:rPr lang="en-US" sz="1800" dirty="0" smtClean="0"/>
              <a:t>Entrepreneurship (1)</a:t>
            </a:r>
          </a:p>
          <a:p>
            <a:pPr lvl="1"/>
            <a:r>
              <a:rPr lang="en-US" sz="1800" dirty="0" smtClean="0"/>
              <a:t>Finance (2)</a:t>
            </a:r>
          </a:p>
          <a:p>
            <a:pPr lvl="1"/>
            <a:r>
              <a:rPr lang="en-US" sz="1800" dirty="0" smtClean="0"/>
              <a:t>Management (6)</a:t>
            </a:r>
          </a:p>
          <a:p>
            <a:pPr lvl="1"/>
            <a:r>
              <a:rPr lang="en-US" sz="1800" dirty="0" smtClean="0"/>
              <a:t>Marketing (2)</a:t>
            </a:r>
          </a:p>
          <a:p>
            <a:endParaRPr lang="en-US" sz="2400" dirty="0" smtClean="0"/>
          </a:p>
          <a:p>
            <a:r>
              <a:rPr lang="en-US" sz="2400" dirty="0" smtClean="0"/>
              <a:t>4 tenure track</a:t>
            </a:r>
          </a:p>
          <a:p>
            <a:pPr lvl="1"/>
            <a:r>
              <a:rPr lang="en-US" sz="1800" dirty="0" smtClean="0"/>
              <a:t>CIS (1)</a:t>
            </a:r>
          </a:p>
          <a:p>
            <a:pPr lvl="1"/>
            <a:r>
              <a:rPr lang="en-US" sz="1800" dirty="0" smtClean="0"/>
              <a:t>Entrepreneurship (1)</a:t>
            </a:r>
          </a:p>
          <a:p>
            <a:pPr lvl="1"/>
            <a:r>
              <a:rPr lang="en-US" sz="1800" dirty="0" smtClean="0"/>
              <a:t>Finance (1)</a:t>
            </a:r>
          </a:p>
          <a:p>
            <a:pPr lvl="1"/>
            <a:r>
              <a:rPr lang="en-US" sz="1800" dirty="0" smtClean="0"/>
              <a:t>Marketing (1)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4 continuing contract</a:t>
            </a:r>
          </a:p>
          <a:p>
            <a:pPr lvl="1"/>
            <a:r>
              <a:rPr lang="en-US" sz="1800" dirty="0" smtClean="0"/>
              <a:t>Associate Degrees (2)</a:t>
            </a:r>
          </a:p>
          <a:p>
            <a:pPr lvl="1"/>
            <a:r>
              <a:rPr lang="en-US" sz="1800" dirty="0" smtClean="0"/>
              <a:t>CIS (2)</a:t>
            </a:r>
          </a:p>
          <a:p>
            <a:pPr lvl="1">
              <a:buNone/>
            </a:pPr>
            <a:endParaRPr lang="en-US" sz="1800" dirty="0" smtClean="0"/>
          </a:p>
          <a:p>
            <a:endParaRPr lang="en-US" sz="2400" dirty="0" smtClean="0"/>
          </a:p>
          <a:p>
            <a:r>
              <a:rPr lang="en-US" sz="2400" dirty="0" smtClean="0"/>
              <a:t>Term</a:t>
            </a:r>
          </a:p>
          <a:p>
            <a:pPr lvl="1"/>
            <a:r>
              <a:rPr lang="en-US" sz="1800" dirty="0" smtClean="0"/>
              <a:t>Accounting (1) – 2yr</a:t>
            </a:r>
          </a:p>
          <a:p>
            <a:pPr lvl="1"/>
            <a:r>
              <a:rPr lang="en-US" sz="1800" dirty="0" smtClean="0"/>
              <a:t>Business Law (1) – 2yr</a:t>
            </a:r>
          </a:p>
          <a:p>
            <a:pPr lvl="1"/>
            <a:r>
              <a:rPr lang="en-US" sz="1800" dirty="0" smtClean="0"/>
              <a:t>Marketing (1) </a:t>
            </a:r>
          </a:p>
          <a:p>
            <a:pPr lvl="1"/>
            <a:r>
              <a:rPr lang="en-US" sz="1800" dirty="0" smtClean="0"/>
              <a:t>Taxation/Accounting (1)- 3yr</a:t>
            </a:r>
          </a:p>
          <a:p>
            <a:pPr lvl="1"/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MBA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685800" y="1447800"/>
          <a:ext cx="77724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Computer Information Systems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Degrees Awarded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2011 Faculty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524000"/>
          <a:ext cx="8229601" cy="4648201"/>
        </p:xfrm>
        <a:graphic>
          <a:graphicData uri="http://schemas.openxmlformats.org/drawingml/2006/table">
            <a:tbl>
              <a:tblPr/>
              <a:tblGrid>
                <a:gridCol w="1465426"/>
                <a:gridCol w="1277774"/>
                <a:gridCol w="1113337"/>
                <a:gridCol w="1103664"/>
                <a:gridCol w="976951"/>
                <a:gridCol w="1270036"/>
                <a:gridCol w="1022413"/>
              </a:tblGrid>
              <a:tr h="3320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ACT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CIS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ENTR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MGT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FIN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MKT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6640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# Faculty (FTE)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 (6.41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5 (4.17)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 (2)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 (8.33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3 (3.08)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4 (4)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# Course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0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Total Credit Hours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SCH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2126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1374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656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1993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785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1552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0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Majors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161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42 (4yr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22 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(2yr)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151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74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99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0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SCH per FTE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286.9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265.8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328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332.2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254.9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310.4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60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4 year Majors per faculty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26.8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.4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30.5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18.9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24.7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24.8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MBA enhancement</a:t>
            </a:r>
          </a:p>
          <a:p>
            <a:pPr lvl="1"/>
            <a:r>
              <a:rPr lang="en-US" sz="2400" dirty="0" smtClean="0"/>
              <a:t> One tenure-track faculty line to cover MBA expansion</a:t>
            </a:r>
          </a:p>
          <a:p>
            <a:endParaRPr lang="en-US" sz="2800" dirty="0" smtClean="0"/>
          </a:p>
          <a:p>
            <a:r>
              <a:rPr lang="en-US" sz="2800" dirty="0" smtClean="0"/>
              <a:t>Area of expertise</a:t>
            </a:r>
          </a:p>
          <a:p>
            <a:pPr lvl="1"/>
            <a:r>
              <a:rPr lang="en-US" sz="2400" dirty="0" smtClean="0"/>
              <a:t>International Business </a:t>
            </a:r>
            <a:r>
              <a:rPr lang="en-US" sz="2400" u="sng" dirty="0" smtClean="0"/>
              <a:t>&amp;</a:t>
            </a:r>
            <a:endParaRPr lang="en-US" sz="2400" dirty="0" smtClean="0"/>
          </a:p>
          <a:p>
            <a:pPr lvl="1"/>
            <a:r>
              <a:rPr lang="en-US" sz="2400" dirty="0" smtClean="0"/>
              <a:t>Health Care Administration</a:t>
            </a:r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Strategic Growth - MBA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590</Words>
  <Application>Microsoft Office PowerPoint</Application>
  <PresentationFormat>On-screen Show (4:3)</PresentationFormat>
  <Paragraphs>140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College of Business</vt:lpstr>
      <vt:lpstr>Departmental Structure</vt:lpstr>
      <vt:lpstr>Enrollment (803)</vt:lpstr>
      <vt:lpstr>Faculty Composition</vt:lpstr>
      <vt:lpstr>MBA</vt:lpstr>
      <vt:lpstr>Computer Information Systems</vt:lpstr>
      <vt:lpstr>Degrees Awarded</vt:lpstr>
      <vt:lpstr>Fall 2011 Faculty Data</vt:lpstr>
      <vt:lpstr>Slide 9</vt:lpstr>
      <vt:lpstr>Strategic Growth - MBA</vt:lpstr>
      <vt:lpstr>International Business</vt:lpstr>
      <vt:lpstr>Health Care Administration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Business</dc:title>
  <dc:creator>yourid</dc:creator>
  <cp:lastModifiedBy>Registered User</cp:lastModifiedBy>
  <cp:revision>4</cp:revision>
  <dcterms:created xsi:type="dcterms:W3CDTF">2011-11-20T15:11:17Z</dcterms:created>
  <dcterms:modified xsi:type="dcterms:W3CDTF">2011-11-22T15:31:18Z</dcterms:modified>
</cp:coreProperties>
</file>