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9" r:id="rId3"/>
    <p:sldId id="258" r:id="rId4"/>
    <p:sldId id="257" r:id="rId5"/>
    <p:sldId id="264" r:id="rId6"/>
    <p:sldId id="259" r:id="rId7"/>
    <p:sldId id="260" r:id="rId8"/>
    <p:sldId id="262" r:id="rId9"/>
    <p:sldId id="274" r:id="rId10"/>
    <p:sldId id="268" r:id="rId11"/>
    <p:sldId id="271" r:id="rId12"/>
    <p:sldId id="263" r:id="rId13"/>
    <p:sldId id="265" r:id="rId14"/>
    <p:sldId id="267" r:id="rId15"/>
    <p:sldId id="266" r:id="rId16"/>
    <p:sldId id="278" r:id="rId17"/>
    <p:sldId id="261" r:id="rId18"/>
    <p:sldId id="276" r:id="rId19"/>
    <p:sldId id="272" r:id="rId20"/>
    <p:sldId id="273"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363"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B9C624-FFE0-4459-9F07-F4CA50942061}" type="datetimeFigureOut">
              <a:rPr lang="en-US" smtClean="0"/>
              <a:pPr/>
              <a:t>7/13/2011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96ACC4-75BD-4078-975F-A4642C7A6F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sz="1200" kern="1200" dirty="0" smtClean="0">
                <a:solidFill>
                  <a:schemeClr val="tx1"/>
                </a:solidFill>
                <a:latin typeface="+mn-lt"/>
                <a:ea typeface="+mn-ea"/>
                <a:cs typeface="+mn-cs"/>
              </a:rPr>
              <a:t>Other programs</a:t>
            </a:r>
            <a:r>
              <a:rPr lang="en-US" sz="1200" kern="1200" baseline="0" dirty="0" smtClean="0">
                <a:solidFill>
                  <a:schemeClr val="tx1"/>
                </a:solidFill>
                <a:latin typeface="+mn-lt"/>
                <a:ea typeface="+mn-ea"/>
                <a:cs typeface="+mn-cs"/>
              </a:rPr>
              <a:t> that use MKT</a:t>
            </a:r>
            <a:endParaRPr lang="en-US" sz="12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Construction Management</a:t>
            </a:r>
            <a:endParaRPr lang="en-US" sz="11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Hospitality Management</a:t>
            </a:r>
            <a:endParaRPr lang="en-US" sz="11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Management of Health and Fitness Major </a:t>
            </a:r>
            <a:endParaRPr lang="en-US" sz="11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German Studies Major</a:t>
            </a:r>
            <a:endParaRPr lang="en-US" sz="11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International Studies Major</a:t>
            </a:r>
            <a:endParaRPr lang="en-US" sz="11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096ACC4-75BD-4078-975F-A4642C7A6F2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AE29AF-6CF2-4CE2-82A7-75A301855925}"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AE29AF-6CF2-4CE2-82A7-75A301855925}"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AE29AF-6CF2-4CE2-82A7-75A301855925}"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AE29AF-6CF2-4CE2-82A7-75A301855925}"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AE29AF-6CF2-4CE2-82A7-75A301855925}" type="datetimeFigureOut">
              <a:rPr lang="en-US" smtClean="0"/>
              <a:pPr/>
              <a:t>7/13/2011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AE29AF-6CF2-4CE2-82A7-75A301855925}"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AE29AF-6CF2-4CE2-82A7-75A301855925}" type="datetimeFigureOut">
              <a:rPr lang="en-US" smtClean="0"/>
              <a:pPr/>
              <a:t>7/13/2011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AE29AF-6CF2-4CE2-82A7-75A301855925}" type="datetimeFigureOut">
              <a:rPr lang="en-US" smtClean="0"/>
              <a:pPr/>
              <a:t>7/13/2011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E29AF-6CF2-4CE2-82A7-75A301855925}" type="datetimeFigureOut">
              <a:rPr lang="en-US" smtClean="0"/>
              <a:pPr/>
              <a:t>7/13/2011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E29AF-6CF2-4CE2-82A7-75A301855925}"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E29AF-6CF2-4CE2-82A7-75A301855925}" type="datetimeFigureOut">
              <a:rPr lang="en-US" smtClean="0"/>
              <a:pPr/>
              <a:t>7/13/2011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D77255-F36E-46C0-9778-72E944316A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E29AF-6CF2-4CE2-82A7-75A301855925}" type="datetimeFigureOut">
              <a:rPr lang="en-US" smtClean="0"/>
              <a:pPr/>
              <a:t>7/13/2011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77255-F36E-46C0-9778-72E944316A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College of Business</a:t>
            </a:r>
            <a:endParaRPr lang="en-US" dirty="0"/>
          </a:p>
        </p:txBody>
      </p:sp>
      <p:sp>
        <p:nvSpPr>
          <p:cNvPr id="3" name="Subtitle 2"/>
          <p:cNvSpPr>
            <a:spLocks noGrp="1"/>
          </p:cNvSpPr>
          <p:nvPr>
            <p:ph type="subTitle" idx="1"/>
          </p:nvPr>
        </p:nvSpPr>
        <p:spPr/>
        <p:txBody>
          <a:bodyPr/>
          <a:lstStyle/>
          <a:p>
            <a:r>
              <a:rPr lang="en-US" dirty="0" smtClean="0"/>
              <a:t>Jamal A. Rashed, Dean</a:t>
            </a:r>
          </a:p>
          <a:p>
            <a:r>
              <a:rPr lang="en-US" dirty="0" smtClean="0"/>
              <a:t>October 25,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Marketing Program</a:t>
            </a:r>
            <a:endParaRPr lang="en-US" sz="4000" dirty="0"/>
          </a:p>
        </p:txBody>
      </p:sp>
      <p:sp>
        <p:nvSpPr>
          <p:cNvPr id="3" name="Content Placeholder 2"/>
          <p:cNvSpPr>
            <a:spLocks noGrp="1"/>
          </p:cNvSpPr>
          <p:nvPr>
            <p:ph idx="1"/>
          </p:nvPr>
        </p:nvSpPr>
        <p:spPr/>
        <p:txBody>
          <a:bodyPr/>
          <a:lstStyle/>
          <a:p>
            <a:r>
              <a:rPr lang="en-US" sz="2800" dirty="0" smtClean="0"/>
              <a:t>Presently</a:t>
            </a:r>
          </a:p>
          <a:p>
            <a:pPr lvl="1"/>
            <a:r>
              <a:rPr lang="en-US" sz="2400" dirty="0" smtClean="0"/>
              <a:t>106 majors</a:t>
            </a:r>
          </a:p>
          <a:p>
            <a:pPr lvl="1"/>
            <a:r>
              <a:rPr lang="en-US" sz="2400" dirty="0" smtClean="0"/>
              <a:t>3 FTE faculty</a:t>
            </a:r>
          </a:p>
          <a:p>
            <a:pPr lvl="1"/>
            <a:r>
              <a:rPr lang="en-US" sz="2400" dirty="0" smtClean="0"/>
              <a:t>368 SCH per FTE</a:t>
            </a:r>
          </a:p>
          <a:p>
            <a:pPr lvl="1"/>
            <a:r>
              <a:rPr lang="en-US" sz="2400" dirty="0" smtClean="0"/>
              <a:t>1104 total SCH</a:t>
            </a:r>
          </a:p>
          <a:p>
            <a:pPr lvl="1"/>
            <a:r>
              <a:rPr lang="en-US" sz="2400" dirty="0" smtClean="0"/>
              <a:t>11 course offerings (6/11 MKT230)</a:t>
            </a:r>
          </a:p>
          <a:p>
            <a:pPr lvl="1">
              <a:buNone/>
            </a:pPr>
            <a:endParaRPr lang="en-US" sz="2400" dirty="0" smtClean="0"/>
          </a:p>
          <a:p>
            <a:pPr lvl="1" algn="r">
              <a:buNone/>
            </a:pPr>
            <a:r>
              <a:rPr lang="en-US" sz="2400" i="1" dirty="0" smtClean="0">
                <a:solidFill>
                  <a:schemeClr val="bg1">
                    <a:lumMod val="50000"/>
                  </a:schemeClr>
                </a:solidFill>
              </a:rPr>
              <a:t>Bureau of Labor Statistics estimates:</a:t>
            </a:r>
          </a:p>
          <a:p>
            <a:pPr lvl="1" algn="r">
              <a:buNone/>
            </a:pPr>
            <a:r>
              <a:rPr lang="en-US" sz="2400" i="1" dirty="0" smtClean="0">
                <a:solidFill>
                  <a:schemeClr val="bg1">
                    <a:lumMod val="50000"/>
                  </a:schemeClr>
                </a:solidFill>
              </a:rPr>
              <a:t>14% growth in marketing managers</a:t>
            </a:r>
          </a:p>
          <a:p>
            <a:pPr lvl="1" algn="r">
              <a:buNone/>
            </a:pPr>
            <a:r>
              <a:rPr lang="en-US" sz="2400" i="1" dirty="0" smtClean="0">
                <a:solidFill>
                  <a:schemeClr val="bg1">
                    <a:lumMod val="50000"/>
                  </a:schemeClr>
                </a:solidFill>
              </a:rPr>
              <a:t>28% growth in marketing analysts</a:t>
            </a:r>
          </a:p>
          <a:p>
            <a:pPr lvl="1">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Marketing Program</a:t>
            </a:r>
            <a:endParaRPr lang="en-US" sz="4000" dirty="0"/>
          </a:p>
        </p:txBody>
      </p:sp>
      <p:sp>
        <p:nvSpPr>
          <p:cNvPr id="3" name="Content Placeholder 2"/>
          <p:cNvSpPr>
            <a:spLocks noGrp="1"/>
          </p:cNvSpPr>
          <p:nvPr>
            <p:ph sz="half" idx="1"/>
          </p:nvPr>
        </p:nvSpPr>
        <p:spPr/>
        <p:txBody>
          <a:bodyPr/>
          <a:lstStyle/>
          <a:p>
            <a:r>
              <a:rPr lang="en-US" dirty="0" smtClean="0"/>
              <a:t>Presently</a:t>
            </a:r>
          </a:p>
          <a:p>
            <a:pPr lvl="1"/>
            <a:r>
              <a:rPr lang="en-US" dirty="0" smtClean="0"/>
              <a:t>106 majors</a:t>
            </a:r>
          </a:p>
          <a:p>
            <a:pPr lvl="1"/>
            <a:r>
              <a:rPr lang="en-US" dirty="0" smtClean="0"/>
              <a:t>3 FTE faculty</a:t>
            </a:r>
          </a:p>
          <a:p>
            <a:pPr lvl="1"/>
            <a:r>
              <a:rPr lang="en-US" dirty="0" smtClean="0"/>
              <a:t>368 SCH per FTE</a:t>
            </a:r>
          </a:p>
          <a:p>
            <a:pPr lvl="1"/>
            <a:r>
              <a:rPr lang="en-US" dirty="0" smtClean="0"/>
              <a:t>1104 total SCH</a:t>
            </a:r>
          </a:p>
          <a:p>
            <a:pPr lvl="1"/>
            <a:r>
              <a:rPr lang="en-US" dirty="0" smtClean="0"/>
              <a:t>11 course offerings (6/11 MKT230)</a:t>
            </a:r>
          </a:p>
          <a:p>
            <a:pPr lvl="1">
              <a:buNone/>
            </a:pPr>
            <a:endParaRPr lang="en-US" dirty="0"/>
          </a:p>
        </p:txBody>
      </p:sp>
      <p:sp>
        <p:nvSpPr>
          <p:cNvPr id="4" name="Content Placeholder 3"/>
          <p:cNvSpPr>
            <a:spLocks noGrp="1"/>
          </p:cNvSpPr>
          <p:nvPr>
            <p:ph sz="half" idx="2"/>
          </p:nvPr>
        </p:nvSpPr>
        <p:spPr/>
        <p:txBody>
          <a:bodyPr/>
          <a:lstStyle/>
          <a:p>
            <a:r>
              <a:rPr lang="en-US" dirty="0" smtClean="0"/>
              <a:t>Fall 2007</a:t>
            </a:r>
          </a:p>
          <a:p>
            <a:pPr lvl="1"/>
            <a:r>
              <a:rPr lang="en-US" dirty="0" smtClean="0"/>
              <a:t>119 majors</a:t>
            </a:r>
          </a:p>
          <a:p>
            <a:pPr lvl="1"/>
            <a:r>
              <a:rPr lang="en-US" dirty="0" smtClean="0"/>
              <a:t>4 FTE faculty</a:t>
            </a:r>
          </a:p>
          <a:p>
            <a:pPr lvl="1"/>
            <a:r>
              <a:rPr lang="en-US" dirty="0" smtClean="0"/>
              <a:t>367.8 SCH per FTE</a:t>
            </a:r>
          </a:p>
          <a:p>
            <a:pPr lvl="1"/>
            <a:r>
              <a:rPr lang="en-US" dirty="0" smtClean="0"/>
              <a:t>1659 total SCH</a:t>
            </a:r>
          </a:p>
          <a:p>
            <a:pPr lvl="1"/>
            <a:r>
              <a:rPr lang="en-US" dirty="0" smtClean="0"/>
              <a:t>14 course offerings (7/14 MKT230)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Factors</a:t>
            </a:r>
            <a:endParaRPr lang="en-US" sz="4000" dirty="0"/>
          </a:p>
        </p:txBody>
      </p:sp>
      <p:sp>
        <p:nvSpPr>
          <p:cNvPr id="3" name="Content Placeholder 2"/>
          <p:cNvSpPr>
            <a:spLocks noGrp="1"/>
          </p:cNvSpPr>
          <p:nvPr>
            <p:ph idx="1"/>
          </p:nvPr>
        </p:nvSpPr>
        <p:spPr/>
        <p:txBody>
          <a:bodyPr/>
          <a:lstStyle/>
          <a:p>
            <a:r>
              <a:rPr lang="en-US" sz="2800" dirty="0" smtClean="0"/>
              <a:t>MKT 230 is required of every business major.</a:t>
            </a:r>
          </a:p>
          <a:p>
            <a:r>
              <a:rPr lang="en-US" sz="2800" dirty="0" smtClean="0"/>
              <a:t>Non-business majors use MKT 230 and other MKT courses as required or elective courses.</a:t>
            </a:r>
          </a:p>
          <a:p>
            <a:r>
              <a:rPr lang="en-US" sz="2800" dirty="0" smtClean="0"/>
              <a:t>In order to fulfill MKT 230 demand, we are limited in our ability to offer electives.</a:t>
            </a:r>
          </a:p>
          <a:p>
            <a:r>
              <a:rPr lang="en-US" sz="2800" dirty="0" smtClean="0"/>
              <a:t>There may be a relationship between the decline in MKT electives and MKT enrollment.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Marketing Faculty Data Fall 07-10</a:t>
            </a:r>
            <a:endParaRPr lang="en-US" sz="4000" dirty="0"/>
          </a:p>
        </p:txBody>
      </p:sp>
      <p:graphicFrame>
        <p:nvGraphicFramePr>
          <p:cNvPr id="5" name="Table 4"/>
          <p:cNvGraphicFramePr>
            <a:graphicFrameLocks noGrp="1"/>
          </p:cNvGraphicFramePr>
          <p:nvPr/>
        </p:nvGraphicFramePr>
        <p:xfrm>
          <a:off x="381001" y="1600200"/>
          <a:ext cx="8305800" cy="4800600"/>
        </p:xfrm>
        <a:graphic>
          <a:graphicData uri="http://schemas.openxmlformats.org/drawingml/2006/table">
            <a:tbl>
              <a:tblPr/>
              <a:tblGrid>
                <a:gridCol w="1981199"/>
                <a:gridCol w="914401"/>
                <a:gridCol w="838200"/>
                <a:gridCol w="914400"/>
                <a:gridCol w="838200"/>
                <a:gridCol w="990600"/>
                <a:gridCol w="914400"/>
                <a:gridCol w="914400"/>
              </a:tblGrid>
              <a:tr h="572814">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Marketing</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2007 Fall</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2008 Winter</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2008 Fall</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2009 Winter</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2009 Fall</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2010 Winter</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2010 Fall</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413845">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 COB Faculty FTE</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30</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solidFill>
                            <a:srgbClr val="000000"/>
                          </a:solidFill>
                          <a:latin typeface="Arial"/>
                          <a:ea typeface="Calibri"/>
                          <a:cs typeface="Times New Roman"/>
                        </a:rPr>
                        <a:t>29.33</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32</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solidFill>
                            <a:srgbClr val="000000"/>
                          </a:solidFill>
                          <a:latin typeface="Arial"/>
                          <a:ea typeface="Times New Roman"/>
                          <a:cs typeface="Times New Roman"/>
                        </a:rPr>
                        <a:t>31.75</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Calibri"/>
                          <a:cs typeface="Times New Roman"/>
                        </a:rPr>
                        <a:t>29</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solidFill>
                            <a:srgbClr val="000000"/>
                          </a:solidFill>
                          <a:latin typeface="Arial"/>
                          <a:ea typeface="Times New Roman"/>
                          <a:cs typeface="Times New Roman"/>
                        </a:rPr>
                        <a:t>31.64</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Calibri"/>
                          <a:cs typeface="Times New Roman"/>
                        </a:rPr>
                        <a:t>29.33</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413845">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 </a:t>
                      </a:r>
                      <a:r>
                        <a:rPr lang="en-US" sz="1400" b="0" dirty="0" smtClean="0">
                          <a:solidFill>
                            <a:srgbClr val="000000"/>
                          </a:solidFill>
                          <a:latin typeface="Arial"/>
                          <a:ea typeface="Times New Roman"/>
                          <a:cs typeface="Times New Roman"/>
                        </a:rPr>
                        <a:t>MKT</a:t>
                      </a:r>
                      <a:r>
                        <a:rPr lang="en-US" sz="1400" b="0" baseline="0" dirty="0" smtClean="0">
                          <a:solidFill>
                            <a:srgbClr val="000000"/>
                          </a:solidFill>
                          <a:latin typeface="Arial"/>
                          <a:ea typeface="Times New Roman"/>
                          <a:cs typeface="Times New Roman"/>
                        </a:rPr>
                        <a:t> </a:t>
                      </a:r>
                      <a:r>
                        <a:rPr lang="en-US" sz="1400" b="0" dirty="0" smtClean="0">
                          <a:solidFill>
                            <a:srgbClr val="000000"/>
                          </a:solidFill>
                          <a:latin typeface="Arial"/>
                          <a:ea typeface="Times New Roman"/>
                          <a:cs typeface="Times New Roman"/>
                        </a:rPr>
                        <a:t>Faculty (FTE)</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4 (4.51)</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4 (3.75)</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4 (4)</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4 (3.92)</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4 (4)</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4 (3.92)</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3 (3)</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413845">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 Courses</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14</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12</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13</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12</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13</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12</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11</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413845">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Total Credit Hours</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54</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45</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52</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47</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52</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47</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44</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413845">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SCH</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1659</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1346</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1316</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1323</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1412</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1205</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1104</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413845">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Majors</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119</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106</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132</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111</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119</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111</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106</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413845">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SCH per MKT FTE</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367.8</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358.9</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329.0</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337.5</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353.0</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307.4</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368.0</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413845">
                <a:tc>
                  <a:txBody>
                    <a:bodyPr/>
                    <a:lstStyle/>
                    <a:p>
                      <a:pPr marL="0" marR="0" algn="l">
                        <a:lnSpc>
                          <a:spcPct val="115000"/>
                        </a:lnSpc>
                        <a:spcBef>
                          <a:spcPts val="0"/>
                        </a:spcBef>
                        <a:spcAft>
                          <a:spcPts val="0"/>
                        </a:spcAft>
                      </a:pPr>
                      <a:r>
                        <a:rPr lang="en-US" sz="1400" b="0" dirty="0">
                          <a:latin typeface="Arial"/>
                          <a:ea typeface="Times New Roman"/>
                          <a:cs typeface="Times New Roman"/>
                        </a:rPr>
                        <a:t>SCH per COB FTE</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a:latin typeface="Arial"/>
                          <a:ea typeface="Times New Roman"/>
                          <a:cs typeface="Times New Roman"/>
                        </a:rPr>
                        <a:t>333.1</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latin typeface="Arial"/>
                          <a:ea typeface="Times New Roman"/>
                          <a:cs typeface="Times New Roman"/>
                        </a:rPr>
                        <a:t>317.5</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a:latin typeface="Arial"/>
                          <a:ea typeface="Times New Roman"/>
                          <a:cs typeface="Times New Roman"/>
                        </a:rPr>
                        <a:t>315.4</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latin typeface="Arial"/>
                          <a:ea typeface="Times New Roman"/>
                          <a:cs typeface="Times New Roman"/>
                        </a:rPr>
                        <a:t>302.0</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a:latin typeface="Arial"/>
                          <a:ea typeface="Times New Roman"/>
                          <a:cs typeface="Times New Roman"/>
                        </a:rPr>
                        <a:t>328.7</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latin typeface="Arial"/>
                          <a:ea typeface="Times New Roman"/>
                          <a:cs typeface="Times New Roman"/>
                        </a:rPr>
                        <a:t>318.9</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a:latin typeface="Arial"/>
                          <a:ea typeface="Times New Roman"/>
                          <a:cs typeface="Times New Roman"/>
                        </a:rPr>
                        <a:t>327.1</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413845">
                <a:tc>
                  <a:txBody>
                    <a:bodyPr/>
                    <a:lstStyle/>
                    <a:p>
                      <a:pPr marL="0" marR="0">
                        <a:lnSpc>
                          <a:spcPct val="115000"/>
                        </a:lnSpc>
                        <a:spcBef>
                          <a:spcPts val="0"/>
                        </a:spcBef>
                        <a:spcAft>
                          <a:spcPts val="0"/>
                        </a:spcAft>
                      </a:pPr>
                      <a:r>
                        <a:rPr lang="en-US" sz="1400" b="1" dirty="0">
                          <a:solidFill>
                            <a:srgbClr val="000000"/>
                          </a:solidFill>
                          <a:latin typeface="Arial"/>
                          <a:ea typeface="Times New Roman"/>
                          <a:cs typeface="Times New Roman"/>
                        </a:rPr>
                        <a:t>Difference: MKT-COB</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a:solidFill>
                            <a:srgbClr val="000000"/>
                          </a:solidFill>
                          <a:latin typeface="Arial"/>
                          <a:ea typeface="Times New Roman"/>
                          <a:cs typeface="Times New Roman"/>
                        </a:rPr>
                        <a:t>34.7</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smtClean="0">
                          <a:solidFill>
                            <a:srgbClr val="000000"/>
                          </a:solidFill>
                          <a:latin typeface="Arial"/>
                          <a:ea typeface="Calibri"/>
                          <a:cs typeface="Times New Roman"/>
                        </a:rPr>
                        <a:t>41.4</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a:solidFill>
                            <a:srgbClr val="000000"/>
                          </a:solidFill>
                          <a:latin typeface="Arial"/>
                          <a:ea typeface="Times New Roman"/>
                          <a:cs typeface="Times New Roman"/>
                        </a:rPr>
                        <a:t>13.6</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smtClean="0">
                          <a:solidFill>
                            <a:srgbClr val="000000"/>
                          </a:solidFill>
                          <a:latin typeface="Arial"/>
                          <a:ea typeface="Calibri"/>
                          <a:cs typeface="Times New Roman"/>
                        </a:rPr>
                        <a:t>35.5</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a:solidFill>
                            <a:srgbClr val="000000"/>
                          </a:solidFill>
                          <a:latin typeface="Arial"/>
                          <a:ea typeface="Times New Roman"/>
                          <a:cs typeface="Times New Roman"/>
                        </a:rPr>
                        <a:t>24.3</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smtClean="0">
                          <a:solidFill>
                            <a:srgbClr val="000000"/>
                          </a:solidFill>
                          <a:latin typeface="Arial"/>
                          <a:ea typeface="Times New Roman"/>
                          <a:cs typeface="Times New Roman"/>
                        </a:rPr>
                        <a:t>- 11.5</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a:solidFill>
                            <a:srgbClr val="000000"/>
                          </a:solidFill>
                          <a:latin typeface="Arial"/>
                          <a:ea typeface="Times New Roman"/>
                          <a:cs typeface="Times New Roman"/>
                        </a:rPr>
                        <a:t>40.9</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503181">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Majors per faculty member</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29.8</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26.5</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33.0</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27.8</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29.8</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a:solidFill>
                            <a:srgbClr val="000000"/>
                          </a:solidFill>
                          <a:latin typeface="Arial"/>
                          <a:ea typeface="Times New Roman"/>
                          <a:cs typeface="Times New Roman"/>
                        </a:rPr>
                        <a:t>27.8</a:t>
                      </a:r>
                      <a:endParaRPr lang="en-US" sz="1800" b="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a:solidFill>
                            <a:srgbClr val="000000"/>
                          </a:solidFill>
                          <a:latin typeface="Arial"/>
                          <a:ea typeface="Times New Roman"/>
                          <a:cs typeface="Times New Roman"/>
                        </a:rPr>
                        <a:t>44.0</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t>Convert FIN term to MKT term</a:t>
            </a:r>
            <a:endParaRPr lang="en-US" sz="4000" dirty="0"/>
          </a:p>
        </p:txBody>
      </p:sp>
      <p:graphicFrame>
        <p:nvGraphicFramePr>
          <p:cNvPr id="6" name="Table 5"/>
          <p:cNvGraphicFramePr>
            <a:graphicFrameLocks noGrp="1"/>
          </p:cNvGraphicFramePr>
          <p:nvPr/>
        </p:nvGraphicFramePr>
        <p:xfrm>
          <a:off x="381000" y="1600200"/>
          <a:ext cx="8305800" cy="4620962"/>
        </p:xfrm>
        <a:graphic>
          <a:graphicData uri="http://schemas.openxmlformats.org/drawingml/2006/table">
            <a:tbl>
              <a:tblPr/>
              <a:tblGrid>
                <a:gridCol w="2026132"/>
                <a:gridCol w="885594"/>
                <a:gridCol w="805980"/>
                <a:gridCol w="1045717"/>
                <a:gridCol w="750519"/>
                <a:gridCol w="886858"/>
                <a:gridCol w="762000"/>
                <a:gridCol w="1143000"/>
              </a:tblGrid>
              <a:tr h="582362">
                <a:tc>
                  <a:txBody>
                    <a:bodyPr/>
                    <a:lstStyle/>
                    <a:p>
                      <a:pPr marL="0" marR="0">
                        <a:lnSpc>
                          <a:spcPct val="115000"/>
                        </a:lnSpc>
                        <a:spcBef>
                          <a:spcPts val="0"/>
                        </a:spcBef>
                        <a:spcAft>
                          <a:spcPts val="0"/>
                        </a:spcAft>
                      </a:pPr>
                      <a:r>
                        <a:rPr lang="en-US" sz="1400" dirty="0">
                          <a:latin typeface="Arial"/>
                          <a:ea typeface="Times New Roman"/>
                          <a:cs typeface="Times New Roman"/>
                        </a:rPr>
                        <a:t>Finance</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2007 Fall</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2008 Winter</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2008 Fall</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2009 Winter</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2009 Fall</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2010 Winter</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2010 Fall</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408238">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 COB Faculty FTE</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30</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solidFill>
                            <a:srgbClr val="000000"/>
                          </a:solidFill>
                          <a:latin typeface="Arial"/>
                          <a:ea typeface="Calibri"/>
                          <a:cs typeface="Times New Roman"/>
                        </a:rPr>
                        <a:t>29.33</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Times New Roman"/>
                          <a:cs typeface="Times New Roman"/>
                        </a:rPr>
                        <a:t>32</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solidFill>
                            <a:srgbClr val="000000"/>
                          </a:solidFill>
                          <a:latin typeface="Arial"/>
                          <a:ea typeface="Times New Roman"/>
                          <a:cs typeface="Times New Roman"/>
                        </a:rPr>
                        <a:t>31.75</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Calibri"/>
                          <a:cs typeface="Times New Roman"/>
                        </a:rPr>
                        <a:t>29</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solidFill>
                            <a:srgbClr val="000000"/>
                          </a:solidFill>
                          <a:latin typeface="Arial"/>
                          <a:ea typeface="Times New Roman"/>
                          <a:cs typeface="Times New Roman"/>
                        </a:rPr>
                        <a:t>31.64</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b="0" dirty="0" smtClean="0">
                          <a:solidFill>
                            <a:srgbClr val="000000"/>
                          </a:solidFill>
                          <a:latin typeface="Arial"/>
                          <a:ea typeface="Calibri"/>
                          <a:cs typeface="Times New Roman"/>
                        </a:rPr>
                        <a:t>29.33</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81000">
                <a:tc>
                  <a:txBody>
                    <a:bodyPr/>
                    <a:lstStyle/>
                    <a:p>
                      <a:pPr marL="0" marR="0">
                        <a:lnSpc>
                          <a:spcPct val="115000"/>
                        </a:lnSpc>
                        <a:spcBef>
                          <a:spcPts val="0"/>
                        </a:spcBef>
                        <a:spcAft>
                          <a:spcPts val="0"/>
                        </a:spcAft>
                      </a:pPr>
                      <a:r>
                        <a:rPr lang="en-US" sz="1400" dirty="0">
                          <a:latin typeface="Arial"/>
                          <a:ea typeface="Times New Roman"/>
                          <a:cs typeface="Times New Roman"/>
                        </a:rPr>
                        <a:t># </a:t>
                      </a:r>
                      <a:r>
                        <a:rPr lang="en-US" sz="1400" dirty="0" smtClean="0">
                          <a:latin typeface="Arial"/>
                          <a:ea typeface="Times New Roman"/>
                          <a:cs typeface="Times New Roman"/>
                        </a:rPr>
                        <a:t>FIN Faculty (FTE)</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smtClean="0">
                          <a:latin typeface="Arial"/>
                          <a:ea typeface="Times New Roman"/>
                          <a:cs typeface="Times New Roman"/>
                        </a:rPr>
                        <a:t>3 (3.01)</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smtClean="0">
                          <a:latin typeface="Arial"/>
                          <a:ea typeface="Times New Roman"/>
                          <a:cs typeface="Times New Roman"/>
                        </a:rPr>
                        <a:t>3 (2.66)</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smtClean="0">
                          <a:latin typeface="Arial"/>
                          <a:ea typeface="Times New Roman"/>
                          <a:cs typeface="Times New Roman"/>
                        </a:rPr>
                        <a:t>4 (3.08)</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smtClean="0">
                          <a:latin typeface="Arial"/>
                          <a:ea typeface="Times New Roman"/>
                          <a:cs typeface="Times New Roman"/>
                        </a:rPr>
                        <a:t>4 (4.58)</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smtClean="0">
                          <a:latin typeface="Arial"/>
                          <a:ea typeface="Times New Roman"/>
                          <a:cs typeface="Times New Roman"/>
                        </a:rPr>
                        <a:t>4 (3.92)</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smtClean="0">
                          <a:latin typeface="Arial"/>
                          <a:ea typeface="Times New Roman"/>
                          <a:cs typeface="Times New Roman"/>
                        </a:rPr>
                        <a:t>4 (4.58)</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smtClean="0">
                          <a:latin typeface="Arial"/>
                          <a:ea typeface="Times New Roman"/>
                          <a:cs typeface="Times New Roman"/>
                        </a:rPr>
                        <a:t>4 (3.75)</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81000">
                <a:tc>
                  <a:txBody>
                    <a:bodyPr/>
                    <a:lstStyle/>
                    <a:p>
                      <a:pPr marL="0" marR="0">
                        <a:lnSpc>
                          <a:spcPct val="115000"/>
                        </a:lnSpc>
                        <a:spcBef>
                          <a:spcPts val="0"/>
                        </a:spcBef>
                        <a:spcAft>
                          <a:spcPts val="0"/>
                        </a:spcAft>
                      </a:pPr>
                      <a:r>
                        <a:rPr lang="en-US" sz="1400" dirty="0">
                          <a:latin typeface="Arial"/>
                          <a:ea typeface="Times New Roman"/>
                          <a:cs typeface="Times New Roman"/>
                        </a:rPr>
                        <a:t># Courses</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9</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9</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9</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14</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11</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11</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9</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81000">
                <a:tc>
                  <a:txBody>
                    <a:bodyPr/>
                    <a:lstStyle/>
                    <a:p>
                      <a:pPr marL="0" marR="0">
                        <a:lnSpc>
                          <a:spcPct val="115000"/>
                        </a:lnSpc>
                        <a:spcBef>
                          <a:spcPts val="0"/>
                        </a:spcBef>
                        <a:spcAft>
                          <a:spcPts val="0"/>
                        </a:spcAft>
                      </a:pPr>
                      <a:r>
                        <a:rPr lang="en-US" sz="1400">
                          <a:latin typeface="Arial"/>
                          <a:ea typeface="Times New Roman"/>
                          <a:cs typeface="Times New Roman"/>
                        </a:rPr>
                        <a:t>Total Credit Hours</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36</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36</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36</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55</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43</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43</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36</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81000">
                <a:tc>
                  <a:txBody>
                    <a:bodyPr/>
                    <a:lstStyle/>
                    <a:p>
                      <a:pPr marL="0" marR="0">
                        <a:lnSpc>
                          <a:spcPct val="115000"/>
                        </a:lnSpc>
                        <a:spcBef>
                          <a:spcPts val="0"/>
                        </a:spcBef>
                        <a:spcAft>
                          <a:spcPts val="0"/>
                        </a:spcAft>
                      </a:pPr>
                      <a:r>
                        <a:rPr lang="en-US" sz="1400">
                          <a:latin typeface="Arial"/>
                          <a:ea typeface="Times New Roman"/>
                          <a:cs typeface="Times New Roman"/>
                        </a:rPr>
                        <a:t>SCH</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854</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700</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798</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872</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961</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1129</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1230</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81000">
                <a:tc>
                  <a:txBody>
                    <a:bodyPr/>
                    <a:lstStyle/>
                    <a:p>
                      <a:pPr marL="0" marR="0">
                        <a:lnSpc>
                          <a:spcPct val="115000"/>
                        </a:lnSpc>
                        <a:spcBef>
                          <a:spcPts val="0"/>
                        </a:spcBef>
                        <a:spcAft>
                          <a:spcPts val="0"/>
                        </a:spcAft>
                      </a:pPr>
                      <a:r>
                        <a:rPr lang="en-US" sz="1400">
                          <a:latin typeface="Arial"/>
                          <a:ea typeface="Times New Roman"/>
                          <a:cs typeface="Times New Roman"/>
                        </a:rPr>
                        <a:t>Majors</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74</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64</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78</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74</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70</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67</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75</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81000">
                <a:tc>
                  <a:txBody>
                    <a:bodyPr/>
                    <a:lstStyle/>
                    <a:p>
                      <a:pPr marL="0" marR="0">
                        <a:lnSpc>
                          <a:spcPct val="115000"/>
                        </a:lnSpc>
                        <a:spcBef>
                          <a:spcPts val="0"/>
                        </a:spcBef>
                        <a:spcAft>
                          <a:spcPts val="0"/>
                        </a:spcAft>
                      </a:pPr>
                      <a:r>
                        <a:rPr lang="en-US" sz="1400" dirty="0">
                          <a:latin typeface="Arial"/>
                          <a:ea typeface="Times New Roman"/>
                          <a:cs typeface="Times New Roman"/>
                        </a:rPr>
                        <a:t>SCH per FIN FTE</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283.7</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263.2</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259.1</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190.4</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245.2</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246.5</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328.0</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81000">
                <a:tc>
                  <a:txBody>
                    <a:bodyPr/>
                    <a:lstStyle/>
                    <a:p>
                      <a:pPr marL="0" marR="0" algn="l">
                        <a:lnSpc>
                          <a:spcPct val="115000"/>
                        </a:lnSpc>
                        <a:spcBef>
                          <a:spcPts val="0"/>
                        </a:spcBef>
                        <a:spcAft>
                          <a:spcPts val="0"/>
                        </a:spcAft>
                      </a:pPr>
                      <a:r>
                        <a:rPr lang="en-US" sz="1400" b="0" dirty="0">
                          <a:latin typeface="Arial"/>
                          <a:ea typeface="Times New Roman"/>
                          <a:cs typeface="Times New Roman"/>
                        </a:rPr>
                        <a:t>SCH per COB FTE</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a:latin typeface="Arial"/>
                          <a:ea typeface="Times New Roman"/>
                          <a:cs typeface="Times New Roman"/>
                        </a:rPr>
                        <a:t>333.1</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latin typeface="Arial"/>
                          <a:ea typeface="Times New Roman"/>
                          <a:cs typeface="Times New Roman"/>
                        </a:rPr>
                        <a:t>317.5</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a:latin typeface="Arial"/>
                          <a:ea typeface="Times New Roman"/>
                          <a:cs typeface="Times New Roman"/>
                        </a:rPr>
                        <a:t>315.4</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latin typeface="Arial"/>
                          <a:ea typeface="Times New Roman"/>
                          <a:cs typeface="Times New Roman"/>
                        </a:rPr>
                        <a:t>302.0</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a:latin typeface="Arial"/>
                          <a:ea typeface="Times New Roman"/>
                          <a:cs typeface="Times New Roman"/>
                        </a:rPr>
                        <a:t>328.7</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smtClean="0">
                          <a:latin typeface="Arial"/>
                          <a:ea typeface="Times New Roman"/>
                          <a:cs typeface="Times New Roman"/>
                        </a:rPr>
                        <a:t>318.9</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l">
                        <a:lnSpc>
                          <a:spcPct val="115000"/>
                        </a:lnSpc>
                        <a:spcBef>
                          <a:spcPts val="0"/>
                        </a:spcBef>
                        <a:spcAft>
                          <a:spcPts val="0"/>
                        </a:spcAft>
                      </a:pPr>
                      <a:r>
                        <a:rPr lang="en-US" sz="1400" b="0" dirty="0">
                          <a:latin typeface="Arial"/>
                          <a:ea typeface="Times New Roman"/>
                          <a:cs typeface="Times New Roman"/>
                        </a:rPr>
                        <a:t>327.1</a:t>
                      </a:r>
                      <a:endParaRPr lang="en-US" sz="1800" b="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81000">
                <a:tc>
                  <a:txBody>
                    <a:bodyPr/>
                    <a:lstStyle/>
                    <a:p>
                      <a:pPr marL="0" marR="0">
                        <a:lnSpc>
                          <a:spcPct val="115000"/>
                        </a:lnSpc>
                        <a:spcBef>
                          <a:spcPts val="0"/>
                        </a:spcBef>
                        <a:spcAft>
                          <a:spcPts val="0"/>
                        </a:spcAft>
                      </a:pPr>
                      <a:r>
                        <a:rPr lang="en-US" sz="1400" b="1" dirty="0">
                          <a:latin typeface="Arial"/>
                          <a:ea typeface="Times New Roman"/>
                          <a:cs typeface="Times New Roman"/>
                        </a:rPr>
                        <a:t>Difference: FIN-COB </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a:latin typeface="Arial"/>
                          <a:ea typeface="Times New Roman"/>
                          <a:cs typeface="Times New Roman"/>
                        </a:rPr>
                        <a:t>- 49.4</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smtClean="0">
                          <a:latin typeface="Arial"/>
                          <a:ea typeface="Times New Roman"/>
                          <a:cs typeface="Times New Roman"/>
                        </a:rPr>
                        <a:t>- 54.3</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a:latin typeface="Arial"/>
                          <a:ea typeface="Times New Roman"/>
                          <a:cs typeface="Times New Roman"/>
                        </a:rPr>
                        <a:t>- 56.3</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smtClean="0">
                          <a:latin typeface="Arial"/>
                          <a:ea typeface="Times New Roman"/>
                          <a:cs typeface="Times New Roman"/>
                        </a:rPr>
                        <a:t>- 111.6</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a:latin typeface="Arial"/>
                          <a:ea typeface="Times New Roman"/>
                          <a:cs typeface="Times New Roman"/>
                        </a:rPr>
                        <a:t>- 83.5</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smtClean="0">
                          <a:latin typeface="Arial"/>
                          <a:ea typeface="Times New Roman"/>
                          <a:cs typeface="Times New Roman"/>
                        </a:rPr>
                        <a:t>- 72.4</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l">
                        <a:lnSpc>
                          <a:spcPct val="115000"/>
                        </a:lnSpc>
                        <a:spcBef>
                          <a:spcPts val="0"/>
                        </a:spcBef>
                        <a:spcAft>
                          <a:spcPts val="0"/>
                        </a:spcAft>
                      </a:pPr>
                      <a:r>
                        <a:rPr lang="en-US" sz="1400" b="1" dirty="0">
                          <a:latin typeface="Arial"/>
                          <a:ea typeface="Times New Roman"/>
                          <a:cs typeface="Times New Roman"/>
                        </a:rPr>
                        <a:t>0.09</a:t>
                      </a:r>
                      <a:endParaRPr lang="en-US" sz="1800" b="1"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582362">
                <a:tc>
                  <a:txBody>
                    <a:bodyPr/>
                    <a:lstStyle/>
                    <a:p>
                      <a:pPr marL="0" marR="0">
                        <a:lnSpc>
                          <a:spcPct val="115000"/>
                        </a:lnSpc>
                        <a:spcBef>
                          <a:spcPts val="0"/>
                        </a:spcBef>
                        <a:spcAft>
                          <a:spcPts val="0"/>
                        </a:spcAft>
                      </a:pPr>
                      <a:r>
                        <a:rPr lang="en-US" sz="1400" dirty="0">
                          <a:latin typeface="Arial"/>
                          <a:ea typeface="Times New Roman"/>
                          <a:cs typeface="Times New Roman"/>
                        </a:rPr>
                        <a:t>Majors per faculty member</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24.7</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21.3</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19.5</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18.5</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17.5</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a:latin typeface="Arial"/>
                          <a:ea typeface="Times New Roman"/>
                          <a:cs typeface="Times New Roman"/>
                        </a:rPr>
                        <a:t>21.8</a:t>
                      </a:r>
                      <a:endParaRPr lang="en-US" sz="18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nSpc>
                          <a:spcPct val="115000"/>
                        </a:lnSpc>
                        <a:spcBef>
                          <a:spcPts val="0"/>
                        </a:spcBef>
                        <a:spcAft>
                          <a:spcPts val="0"/>
                        </a:spcAft>
                      </a:pPr>
                      <a:r>
                        <a:rPr lang="en-US" sz="1400" dirty="0">
                          <a:latin typeface="Arial"/>
                          <a:ea typeface="Times New Roman"/>
                          <a:cs typeface="Times New Roman"/>
                        </a:rPr>
                        <a:t>12.8</a:t>
                      </a:r>
                      <a:endParaRPr lang="en-US" sz="18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Our Priority</a:t>
            </a:r>
            <a:endParaRPr lang="en-US" sz="4000" dirty="0"/>
          </a:p>
        </p:txBody>
      </p:sp>
      <p:sp>
        <p:nvSpPr>
          <p:cNvPr id="3" name="Content Placeholder 2"/>
          <p:cNvSpPr>
            <a:spLocks noGrp="1"/>
          </p:cNvSpPr>
          <p:nvPr>
            <p:ph idx="1"/>
          </p:nvPr>
        </p:nvSpPr>
        <p:spPr/>
        <p:txBody>
          <a:bodyPr/>
          <a:lstStyle/>
          <a:p>
            <a:r>
              <a:rPr lang="en-US" sz="2800" dirty="0" smtClean="0"/>
              <a:t>Increase retention and recruitment of marketing majors and minors</a:t>
            </a:r>
          </a:p>
          <a:p>
            <a:r>
              <a:rPr lang="en-US" sz="2800" dirty="0" smtClean="0"/>
              <a:t>Meet AACSB standard by</a:t>
            </a:r>
          </a:p>
          <a:p>
            <a:pPr lvl="1"/>
            <a:r>
              <a:rPr lang="en-US" sz="2400" dirty="0" smtClean="0"/>
              <a:t>Restoring tenure-track marketing line</a:t>
            </a:r>
          </a:p>
          <a:p>
            <a:pPr lvl="1"/>
            <a:r>
              <a:rPr lang="en-US" sz="2400" dirty="0" smtClean="0"/>
              <a:t>Convert term finance line to a term marketing line</a:t>
            </a:r>
          </a:p>
          <a:p>
            <a:r>
              <a:rPr lang="en-US" sz="2800" dirty="0" smtClean="0"/>
              <a:t>Increase quality of marketing curriculum</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Part 2 – Strategic Growth</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MBA enhancement</a:t>
            </a:r>
          </a:p>
          <a:p>
            <a:pPr lvl="1"/>
            <a:r>
              <a:rPr lang="en-US" sz="2400" dirty="0" smtClean="0"/>
              <a:t> One tenure-track faculty line to cover MBA expansion</a:t>
            </a:r>
          </a:p>
          <a:p>
            <a:endParaRPr lang="en-US" sz="2800" dirty="0" smtClean="0"/>
          </a:p>
          <a:p>
            <a:r>
              <a:rPr lang="en-US" sz="2800" dirty="0" smtClean="0"/>
              <a:t>Area of expertise</a:t>
            </a:r>
          </a:p>
          <a:p>
            <a:pPr lvl="1"/>
            <a:r>
              <a:rPr lang="en-US" sz="2400" dirty="0" smtClean="0"/>
              <a:t>International Business </a:t>
            </a:r>
            <a:r>
              <a:rPr lang="en-US" sz="2400" u="sng" dirty="0" smtClean="0"/>
              <a:t>&amp;</a:t>
            </a:r>
            <a:endParaRPr lang="en-US" sz="2400" dirty="0" smtClean="0"/>
          </a:p>
          <a:p>
            <a:pPr lvl="1"/>
            <a:r>
              <a:rPr lang="en-US" sz="2400" dirty="0" smtClean="0"/>
              <a:t>Health Care Administration</a:t>
            </a:r>
          </a:p>
          <a:p>
            <a:endParaRPr lang="en-US" dirty="0" smtClean="0"/>
          </a:p>
        </p:txBody>
      </p:sp>
      <p:sp>
        <p:nvSpPr>
          <p:cNvPr id="4" name="Title 1"/>
          <p:cNvSpPr txBox="1">
            <a:spLocks/>
          </p:cNvSpPr>
          <p:nvPr/>
        </p:nvSpPr>
        <p:spPr>
          <a:xfrm>
            <a:off x="381000" y="457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Strategic Growth - MBA</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normAutofit/>
          </a:bodyPr>
          <a:lstStyle/>
          <a:p>
            <a:r>
              <a:rPr lang="en-US" sz="4000" dirty="0" smtClean="0"/>
              <a:t>Strategic Growth - MBA</a:t>
            </a:r>
            <a:endParaRPr lang="en-US" sz="4000" dirty="0"/>
          </a:p>
        </p:txBody>
      </p:sp>
      <p:sp>
        <p:nvSpPr>
          <p:cNvPr id="3" name="Content Placeholder 2"/>
          <p:cNvSpPr>
            <a:spLocks noGrp="1"/>
          </p:cNvSpPr>
          <p:nvPr>
            <p:ph idx="1"/>
          </p:nvPr>
        </p:nvSpPr>
        <p:spPr/>
        <p:txBody>
          <a:bodyPr/>
          <a:lstStyle/>
          <a:p>
            <a:pPr>
              <a:buNone/>
            </a:pPr>
            <a:r>
              <a:rPr lang="en-US" sz="2400" dirty="0" smtClean="0"/>
              <a:t>NMU Road Map Innovation Goal</a:t>
            </a:r>
          </a:p>
          <a:p>
            <a:r>
              <a:rPr lang="en-US" sz="2400" dirty="0" smtClean="0"/>
              <a:t>Goal: An academic curriculum that balances successful programs with new offerings at the undergraduate and graduate level to meet the needs of students, as well as improve student career opportunities</a:t>
            </a:r>
          </a:p>
          <a:p>
            <a:pPr lvl="1"/>
            <a:r>
              <a:rPr lang="en-US" sz="2000" dirty="0" smtClean="0"/>
              <a:t>A1. Integrate global engagement and diversity learning experiences throughout the academic curriculum.</a:t>
            </a:r>
          </a:p>
          <a:p>
            <a:pPr lvl="1"/>
            <a:r>
              <a:rPr lang="en-US" sz="2000" dirty="0" smtClean="0"/>
              <a:t>A4. Explore and act upon opportunities to expand programs in nursing and allied health to meet the growing demand for professionals in health care and related fields.</a:t>
            </a:r>
          </a:p>
          <a:p>
            <a:pPr lvl="1"/>
            <a:r>
              <a:rPr lang="en-US" sz="2000" dirty="0" smtClean="0"/>
              <a:t>A5. Explore and act upon graduate programming (certificate, master’s doctoral) in areas of recognized strengths, needs, and opportunities</a:t>
            </a:r>
          </a:p>
          <a:p>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4000" dirty="0" smtClean="0"/>
              <a:t>International Business</a:t>
            </a:r>
            <a:endParaRPr lang="en-US" sz="4000" dirty="0"/>
          </a:p>
        </p:txBody>
      </p:sp>
      <p:sp>
        <p:nvSpPr>
          <p:cNvPr id="3" name="Content Placeholder 2"/>
          <p:cNvSpPr>
            <a:spLocks noGrp="1"/>
          </p:cNvSpPr>
          <p:nvPr>
            <p:ph idx="1"/>
          </p:nvPr>
        </p:nvSpPr>
        <p:spPr>
          <a:xfrm>
            <a:off x="457200" y="1676400"/>
            <a:ext cx="8229600" cy="4525963"/>
          </a:xfrm>
        </p:spPr>
        <p:txBody>
          <a:bodyPr/>
          <a:lstStyle/>
          <a:p>
            <a:r>
              <a:rPr lang="en-US" sz="2800" dirty="0" smtClean="0"/>
              <a:t>Integrate global and diversity learning experiences into the business curriculum (A1)</a:t>
            </a:r>
          </a:p>
          <a:p>
            <a:r>
              <a:rPr lang="en-US" sz="2800" dirty="0" smtClean="0"/>
              <a:t>Respond to increasing competition from peer business schools </a:t>
            </a:r>
            <a:r>
              <a:rPr lang="en-US" sz="2400" dirty="0" smtClean="0"/>
              <a:t>(LSSU-establishing int’l business major; MTU-strong int’l business emphasis in curriculum)</a:t>
            </a:r>
            <a:endParaRPr lang="en-US" sz="2800" dirty="0" smtClean="0"/>
          </a:p>
          <a:p>
            <a:r>
              <a:rPr lang="en-US" sz="2800" dirty="0" smtClean="0"/>
              <a:t>Improve the level of preparation of our graduates</a:t>
            </a:r>
          </a:p>
          <a:p>
            <a:r>
              <a:rPr lang="en-US" sz="2800" dirty="0" smtClean="0"/>
              <a:t>Increase partnerships with programs outside the U.S.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4000" dirty="0" smtClean="0"/>
              <a:t>Departmental Structure</a:t>
            </a:r>
            <a:endParaRPr lang="en-US" sz="4000" dirty="0"/>
          </a:p>
        </p:txBody>
      </p:sp>
      <p:sp>
        <p:nvSpPr>
          <p:cNvPr id="5" name="Content Placeholder 4"/>
          <p:cNvSpPr>
            <a:spLocks noGrp="1"/>
          </p:cNvSpPr>
          <p:nvPr>
            <p:ph idx="1"/>
          </p:nvPr>
        </p:nvSpPr>
        <p:spPr>
          <a:xfrm>
            <a:off x="457200" y="1752600"/>
            <a:ext cx="8229600" cy="4525963"/>
          </a:xfrm>
        </p:spPr>
        <p:txBody>
          <a:bodyPr>
            <a:normAutofit/>
          </a:bodyPr>
          <a:lstStyle/>
          <a:p>
            <a:r>
              <a:rPr lang="en-US" sz="2800" dirty="0" smtClean="0"/>
              <a:t>At the present time, no separate departments</a:t>
            </a:r>
          </a:p>
          <a:p>
            <a:r>
              <a:rPr lang="en-US" sz="2800" dirty="0" smtClean="0"/>
              <a:t>Previous departmental structure</a:t>
            </a:r>
          </a:p>
          <a:p>
            <a:pPr lvl="1"/>
            <a:r>
              <a:rPr lang="en-US" sz="2400" dirty="0" smtClean="0"/>
              <a:t>Management, Marketing, and Computer Information Systems</a:t>
            </a:r>
          </a:p>
          <a:p>
            <a:pPr lvl="1"/>
            <a:r>
              <a:rPr lang="en-US" sz="2400" dirty="0" smtClean="0"/>
              <a:t>Accounting and Finance</a:t>
            </a:r>
          </a:p>
          <a:p>
            <a:pPr lvl="1"/>
            <a:r>
              <a:rPr lang="en-US" sz="2400" dirty="0" smtClean="0"/>
              <a:t>Office Systems and Business Education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4000" dirty="0" smtClean="0"/>
              <a:t>Health Care Administration</a:t>
            </a:r>
            <a:endParaRPr lang="en-US" sz="4000" dirty="0"/>
          </a:p>
        </p:txBody>
      </p:sp>
      <p:sp>
        <p:nvSpPr>
          <p:cNvPr id="3" name="Content Placeholder 2"/>
          <p:cNvSpPr>
            <a:spLocks noGrp="1"/>
          </p:cNvSpPr>
          <p:nvPr>
            <p:ph idx="1"/>
          </p:nvPr>
        </p:nvSpPr>
        <p:spPr>
          <a:xfrm>
            <a:off x="457200" y="1676400"/>
            <a:ext cx="8229600" cy="4525963"/>
          </a:xfrm>
        </p:spPr>
        <p:txBody>
          <a:bodyPr>
            <a:normAutofit/>
          </a:bodyPr>
          <a:lstStyle/>
          <a:p>
            <a:r>
              <a:rPr lang="en-US" sz="2800" dirty="0" smtClean="0"/>
              <a:t>Marquette County is the health care hub of the U.P.</a:t>
            </a:r>
          </a:p>
          <a:p>
            <a:r>
              <a:rPr lang="en-US" sz="2800" dirty="0" smtClean="0"/>
              <a:t>Meets the growing demand for professionals in health care and related fields (A4)</a:t>
            </a:r>
          </a:p>
          <a:p>
            <a:r>
              <a:rPr lang="en-US" sz="2800" dirty="0" smtClean="0"/>
              <a:t>Government Bureau of Labor Statistics:</a:t>
            </a:r>
          </a:p>
          <a:p>
            <a:pPr lvl="1"/>
            <a:r>
              <a:rPr lang="en-US" sz="2400" dirty="0" smtClean="0"/>
              <a:t>Master’s in health care administration is the standard credential for the field</a:t>
            </a:r>
          </a:p>
          <a:p>
            <a:pPr lvl="1"/>
            <a:r>
              <a:rPr lang="en-US" sz="2400" dirty="0" smtClean="0"/>
              <a:t>Projected that health care administration will grow 16% by 2018</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838200"/>
            <a:ext cx="8229600" cy="5287963"/>
          </a:xfrm>
        </p:spPr>
        <p:txBody>
          <a:bodyPr>
            <a:normAutofit/>
          </a:bodyPr>
          <a:lstStyle/>
          <a:p>
            <a:r>
              <a:rPr lang="en-US" dirty="0" smtClean="0"/>
              <a:t>The business of the health industry is approximately 17% of the US GDP (OECD Health Data 2009). This is up from 13.6% in 2000. A steady increase for the future is undeniable. </a:t>
            </a:r>
          </a:p>
          <a:p>
            <a:r>
              <a:rPr lang="en-US" dirty="0" smtClean="0"/>
              <a:t>There is a need for business professionals to lead and manage the industries supporting and involved in the health industry.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a:bodyPr>
          <a:lstStyle/>
          <a:p>
            <a:r>
              <a:rPr lang="en-US" sz="4000" dirty="0" smtClean="0"/>
              <a:t>Enrollment </a:t>
            </a:r>
            <a:r>
              <a:rPr lang="en-US" sz="3600" dirty="0" smtClean="0"/>
              <a:t>(833)</a:t>
            </a:r>
            <a:endParaRPr lang="en-US" sz="4000" dirty="0"/>
          </a:p>
        </p:txBody>
      </p:sp>
      <p:sp>
        <p:nvSpPr>
          <p:cNvPr id="3" name="Content Placeholder 2"/>
          <p:cNvSpPr>
            <a:spLocks noGrp="1"/>
          </p:cNvSpPr>
          <p:nvPr>
            <p:ph sz="half" idx="1"/>
          </p:nvPr>
        </p:nvSpPr>
        <p:spPr>
          <a:xfrm>
            <a:off x="457200" y="1600200"/>
            <a:ext cx="4267200" cy="4525963"/>
          </a:xfrm>
        </p:spPr>
        <p:txBody>
          <a:bodyPr>
            <a:normAutofit/>
          </a:bodyPr>
          <a:lstStyle/>
          <a:p>
            <a:r>
              <a:rPr lang="en-US" sz="2400" dirty="0" smtClean="0"/>
              <a:t>Bachelor</a:t>
            </a:r>
          </a:p>
          <a:p>
            <a:pPr lvl="1"/>
            <a:r>
              <a:rPr lang="en-US" sz="1800" dirty="0" smtClean="0"/>
              <a:t>Accounting (175)</a:t>
            </a:r>
          </a:p>
          <a:p>
            <a:pPr lvl="1"/>
            <a:r>
              <a:rPr lang="en-US" sz="1800" dirty="0" smtClean="0"/>
              <a:t>Computer Information Systems (51)</a:t>
            </a:r>
          </a:p>
          <a:p>
            <a:pPr lvl="1"/>
            <a:r>
              <a:rPr lang="en-US" sz="1800" dirty="0" smtClean="0"/>
              <a:t>Entrepreneurship (57)</a:t>
            </a:r>
          </a:p>
          <a:p>
            <a:pPr lvl="1"/>
            <a:r>
              <a:rPr lang="en-US" sz="1800" dirty="0" smtClean="0"/>
              <a:t>Finance (75)</a:t>
            </a:r>
          </a:p>
          <a:p>
            <a:pPr lvl="1"/>
            <a:r>
              <a:rPr lang="en-US" sz="1800" dirty="0" smtClean="0"/>
              <a:t>Management (140)</a:t>
            </a:r>
          </a:p>
          <a:p>
            <a:pPr lvl="1"/>
            <a:r>
              <a:rPr lang="en-US" sz="1800" dirty="0" smtClean="0"/>
              <a:t>Marketing (106)</a:t>
            </a:r>
          </a:p>
          <a:p>
            <a:pPr lvl="1"/>
            <a:r>
              <a:rPr lang="en-US" sz="1800" dirty="0" smtClean="0"/>
              <a:t>Ski Area Management (13)</a:t>
            </a:r>
          </a:p>
          <a:p>
            <a:endParaRPr lang="en-US" sz="2400" dirty="0" smtClean="0"/>
          </a:p>
          <a:p>
            <a:r>
              <a:rPr lang="en-US" sz="2400" dirty="0" smtClean="0"/>
              <a:t>MBA </a:t>
            </a:r>
            <a:r>
              <a:rPr lang="en-US" sz="1800" dirty="0" smtClean="0"/>
              <a:t>(20)</a:t>
            </a:r>
          </a:p>
        </p:txBody>
      </p:sp>
      <p:sp>
        <p:nvSpPr>
          <p:cNvPr id="4" name="Content Placeholder 3"/>
          <p:cNvSpPr>
            <a:spLocks noGrp="1"/>
          </p:cNvSpPr>
          <p:nvPr>
            <p:ph sz="half" idx="2"/>
          </p:nvPr>
        </p:nvSpPr>
        <p:spPr>
          <a:xfrm>
            <a:off x="4495800" y="1600200"/>
            <a:ext cx="4343400" cy="4525963"/>
          </a:xfrm>
        </p:spPr>
        <p:txBody>
          <a:bodyPr>
            <a:normAutofit/>
          </a:bodyPr>
          <a:lstStyle/>
          <a:p>
            <a:r>
              <a:rPr lang="en-US" sz="2400" dirty="0" smtClean="0"/>
              <a:t>Associate</a:t>
            </a:r>
          </a:p>
          <a:p>
            <a:pPr lvl="1"/>
            <a:r>
              <a:rPr lang="en-US" sz="1800" dirty="0" smtClean="0"/>
              <a:t>Computer Information Systems (20)</a:t>
            </a:r>
          </a:p>
          <a:p>
            <a:pPr lvl="1"/>
            <a:r>
              <a:rPr lang="en-US" sz="1800" dirty="0" smtClean="0"/>
              <a:t>General Business (41)</a:t>
            </a:r>
          </a:p>
          <a:p>
            <a:pPr lvl="1"/>
            <a:r>
              <a:rPr lang="en-US" sz="1800" dirty="0" smtClean="0"/>
              <a:t>Health Information Processing (32)</a:t>
            </a:r>
          </a:p>
          <a:p>
            <a:pPr lvl="1"/>
            <a:r>
              <a:rPr lang="en-US" sz="1800" dirty="0" smtClean="0"/>
              <a:t>Office Information Assistant (11)</a:t>
            </a:r>
          </a:p>
          <a:p>
            <a:endParaRPr lang="en-US" sz="2400" dirty="0" smtClean="0"/>
          </a:p>
          <a:p>
            <a:r>
              <a:rPr lang="en-US" sz="2400" dirty="0" smtClean="0"/>
              <a:t>Certificate</a:t>
            </a:r>
          </a:p>
          <a:p>
            <a:pPr lvl="1"/>
            <a:r>
              <a:rPr lang="en-US" sz="1800" dirty="0" smtClean="0"/>
              <a:t>Office Services (2)</a:t>
            </a:r>
          </a:p>
          <a:p>
            <a:endParaRPr lang="en-US" sz="2400" dirty="0" smtClean="0"/>
          </a:p>
          <a:p>
            <a:r>
              <a:rPr lang="en-US" sz="2400" dirty="0" smtClean="0"/>
              <a:t>Undeclared, etc.</a:t>
            </a:r>
            <a:r>
              <a:rPr lang="en-US" sz="1800" dirty="0" smtClean="0"/>
              <a:t> (90)</a:t>
            </a:r>
            <a:endParaRPr lang="en-US" sz="3200" dirty="0" smtClean="0"/>
          </a:p>
          <a:p>
            <a:pPr lvl="1">
              <a:buNone/>
            </a:pPr>
            <a:endParaRPr lang="en-US" sz="2000" dirty="0" smtClean="0"/>
          </a:p>
          <a:p>
            <a:pPr lvl="1"/>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t>Faculty Composition</a:t>
            </a:r>
            <a:endParaRPr lang="en-US" sz="4000" dirty="0"/>
          </a:p>
        </p:txBody>
      </p:sp>
      <p:sp>
        <p:nvSpPr>
          <p:cNvPr id="3" name="Content Placeholder 2"/>
          <p:cNvSpPr>
            <a:spLocks noGrp="1"/>
          </p:cNvSpPr>
          <p:nvPr>
            <p:ph sz="half" idx="1"/>
          </p:nvPr>
        </p:nvSpPr>
        <p:spPr/>
        <p:txBody>
          <a:bodyPr>
            <a:normAutofit lnSpcReduction="10000"/>
          </a:bodyPr>
          <a:lstStyle/>
          <a:p>
            <a:r>
              <a:rPr lang="en-US" sz="2400" dirty="0" smtClean="0"/>
              <a:t>17 tenured</a:t>
            </a:r>
          </a:p>
          <a:p>
            <a:pPr lvl="1"/>
            <a:r>
              <a:rPr lang="en-US" sz="1800" dirty="0" smtClean="0"/>
              <a:t>Accounting (4)</a:t>
            </a:r>
          </a:p>
          <a:p>
            <a:pPr lvl="1"/>
            <a:r>
              <a:rPr lang="en-US" sz="1800" dirty="0" smtClean="0"/>
              <a:t>CIS (2/1.33)</a:t>
            </a:r>
          </a:p>
          <a:p>
            <a:pPr lvl="1"/>
            <a:r>
              <a:rPr lang="en-US" sz="1800" dirty="0" smtClean="0"/>
              <a:t>Entrepreneurship (1)</a:t>
            </a:r>
          </a:p>
          <a:p>
            <a:pPr lvl="1"/>
            <a:r>
              <a:rPr lang="en-US" sz="1800" dirty="0" smtClean="0"/>
              <a:t>Finance (2)</a:t>
            </a:r>
          </a:p>
          <a:p>
            <a:pPr lvl="1"/>
            <a:r>
              <a:rPr lang="en-US" sz="1800" dirty="0" smtClean="0"/>
              <a:t>Management (6)</a:t>
            </a:r>
          </a:p>
          <a:p>
            <a:pPr lvl="1"/>
            <a:r>
              <a:rPr lang="en-US" sz="1800" dirty="0" smtClean="0"/>
              <a:t>Marketing (2)</a:t>
            </a:r>
          </a:p>
          <a:p>
            <a:endParaRPr lang="en-US" sz="2400" dirty="0" smtClean="0"/>
          </a:p>
          <a:p>
            <a:r>
              <a:rPr lang="en-US" sz="2400" dirty="0" smtClean="0"/>
              <a:t>4 tenure track</a:t>
            </a:r>
          </a:p>
          <a:p>
            <a:pPr lvl="1"/>
            <a:r>
              <a:rPr lang="en-US" sz="1800" dirty="0" smtClean="0"/>
              <a:t>CIS (1)</a:t>
            </a:r>
          </a:p>
          <a:p>
            <a:pPr lvl="1"/>
            <a:r>
              <a:rPr lang="en-US" sz="1800" dirty="0" smtClean="0"/>
              <a:t>Entrepreneurship (1)</a:t>
            </a:r>
          </a:p>
          <a:p>
            <a:pPr lvl="1"/>
            <a:r>
              <a:rPr lang="en-US" sz="1800" dirty="0" smtClean="0"/>
              <a:t>Finance (1)</a:t>
            </a:r>
          </a:p>
          <a:p>
            <a:pPr lvl="1"/>
            <a:r>
              <a:rPr lang="en-US" sz="1800" dirty="0" smtClean="0"/>
              <a:t>Marketing (1)</a:t>
            </a:r>
          </a:p>
        </p:txBody>
      </p:sp>
      <p:sp>
        <p:nvSpPr>
          <p:cNvPr id="4" name="Content Placeholder 3"/>
          <p:cNvSpPr>
            <a:spLocks noGrp="1"/>
          </p:cNvSpPr>
          <p:nvPr>
            <p:ph sz="half" idx="2"/>
          </p:nvPr>
        </p:nvSpPr>
        <p:spPr>
          <a:xfrm>
            <a:off x="4648200" y="1600200"/>
            <a:ext cx="4267200" cy="4525963"/>
          </a:xfrm>
        </p:spPr>
        <p:txBody>
          <a:bodyPr>
            <a:normAutofit lnSpcReduction="10000"/>
          </a:bodyPr>
          <a:lstStyle/>
          <a:p>
            <a:r>
              <a:rPr lang="en-US" sz="2400" dirty="0" smtClean="0"/>
              <a:t>3 continuing contract</a:t>
            </a:r>
          </a:p>
          <a:p>
            <a:pPr lvl="1"/>
            <a:r>
              <a:rPr lang="en-US" sz="1800" dirty="0" smtClean="0"/>
              <a:t>CIS (1)</a:t>
            </a:r>
          </a:p>
          <a:p>
            <a:pPr lvl="1"/>
            <a:r>
              <a:rPr lang="en-US" sz="1800" dirty="0" smtClean="0"/>
              <a:t>Associate Degrees (2)</a:t>
            </a:r>
          </a:p>
          <a:p>
            <a:endParaRPr lang="en-US" sz="2400" dirty="0" smtClean="0"/>
          </a:p>
          <a:p>
            <a:r>
              <a:rPr lang="en-US" sz="2400" dirty="0" smtClean="0"/>
              <a:t>5 term</a:t>
            </a:r>
          </a:p>
          <a:p>
            <a:pPr lvl="1"/>
            <a:r>
              <a:rPr lang="en-US" sz="1800" dirty="0" smtClean="0"/>
              <a:t>Accounting (2)</a:t>
            </a:r>
          </a:p>
          <a:p>
            <a:pPr lvl="1"/>
            <a:r>
              <a:rPr lang="en-US" sz="1800" dirty="0" smtClean="0"/>
              <a:t>CIS (1)</a:t>
            </a:r>
          </a:p>
          <a:p>
            <a:pPr lvl="1"/>
            <a:r>
              <a:rPr lang="en-US" sz="1800" dirty="0" smtClean="0"/>
              <a:t>Finance (1)</a:t>
            </a:r>
          </a:p>
          <a:p>
            <a:pPr lvl="1"/>
            <a:r>
              <a:rPr lang="en-US" sz="1800" dirty="0" smtClean="0"/>
              <a:t>Management /Business Law (1)</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4000" dirty="0" smtClean="0"/>
              <a:t>Intellectual Contributions</a:t>
            </a:r>
            <a:endParaRPr lang="en-US" sz="4000" dirty="0"/>
          </a:p>
        </p:txBody>
      </p:sp>
      <p:sp>
        <p:nvSpPr>
          <p:cNvPr id="5" name="Content Placeholder 4"/>
          <p:cNvSpPr>
            <a:spLocks noGrp="1"/>
          </p:cNvSpPr>
          <p:nvPr>
            <p:ph idx="1"/>
          </p:nvPr>
        </p:nvSpPr>
        <p:spPr>
          <a:xfrm>
            <a:off x="457200" y="1752600"/>
            <a:ext cx="8229600" cy="4525963"/>
          </a:xfrm>
        </p:spPr>
        <p:txBody>
          <a:bodyPr>
            <a:normAutofit/>
          </a:bodyPr>
          <a:lstStyle/>
          <a:p>
            <a:r>
              <a:rPr lang="en-US" sz="2800" dirty="0" smtClean="0"/>
              <a:t>In the last 5 years, the faculty have produced 248 research items, including:</a:t>
            </a:r>
          </a:p>
          <a:p>
            <a:pPr lvl="1"/>
            <a:r>
              <a:rPr lang="en-US" sz="2400" dirty="0" smtClean="0"/>
              <a:t>68 articles in peer-reviewed journals</a:t>
            </a:r>
          </a:p>
          <a:p>
            <a:pPr lvl="1"/>
            <a:r>
              <a:rPr lang="en-US" sz="2400" dirty="0" smtClean="0"/>
              <a:t>2 books (one with at least one revised edition)</a:t>
            </a:r>
          </a:p>
          <a:p>
            <a:pPr lvl="1"/>
            <a:r>
              <a:rPr lang="en-US" sz="2400" dirty="0" smtClean="0"/>
              <a:t>1 book chapter</a:t>
            </a:r>
          </a:p>
          <a:p>
            <a:pPr lvl="1"/>
            <a:r>
              <a:rPr lang="en-US" sz="2400" dirty="0" smtClean="0"/>
              <a:t>18 publications in peer-reviewed proceedings</a:t>
            </a:r>
          </a:p>
          <a:p>
            <a:pPr lvl="1"/>
            <a:r>
              <a:rPr lang="en-US" sz="2400" dirty="0" smtClean="0"/>
              <a:t>150 paper presentations at peer reviewed academic conferences</a:t>
            </a:r>
          </a:p>
          <a:p>
            <a:pPr lvl="1"/>
            <a:r>
              <a:rPr lang="en-US" sz="2400" dirty="0" smtClean="0"/>
              <a:t>9 faculty research seminars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smtClean="0"/>
              <a:t>Accreditation</a:t>
            </a:r>
            <a:endParaRPr lang="en-US" sz="4000" dirty="0"/>
          </a:p>
        </p:txBody>
      </p:sp>
      <p:sp>
        <p:nvSpPr>
          <p:cNvPr id="6" name="Content Placeholder 5"/>
          <p:cNvSpPr>
            <a:spLocks noGrp="1"/>
          </p:cNvSpPr>
          <p:nvPr>
            <p:ph idx="1"/>
          </p:nvPr>
        </p:nvSpPr>
        <p:spPr/>
        <p:txBody>
          <a:bodyPr>
            <a:normAutofit/>
          </a:bodyPr>
          <a:lstStyle/>
          <a:p>
            <a:r>
              <a:rPr lang="en-US" sz="2800" dirty="0" smtClean="0"/>
              <a:t>The College of Business is accredited by The Association to Advance Collegiate Schools of Business (AACSB).</a:t>
            </a:r>
          </a:p>
          <a:p>
            <a:r>
              <a:rPr lang="en-US" sz="2800" dirty="0" smtClean="0"/>
              <a:t>Maintenance of accreditation review every 5 years</a:t>
            </a:r>
          </a:p>
          <a:p>
            <a:r>
              <a:rPr lang="en-US" sz="2800" dirty="0" smtClean="0"/>
              <a:t>21 Standards</a:t>
            </a:r>
            <a:endParaRPr lang="en-US" sz="2800" dirty="0"/>
          </a:p>
        </p:txBody>
      </p:sp>
      <p:pic>
        <p:nvPicPr>
          <p:cNvPr id="1026" name="Picture 2"/>
          <p:cNvPicPr>
            <a:picLocks noChangeAspect="1" noChangeArrowheads="1"/>
          </p:cNvPicPr>
          <p:nvPr/>
        </p:nvPicPr>
        <p:blipFill>
          <a:blip r:embed="rId2" cstate="print"/>
          <a:srcRect/>
          <a:stretch>
            <a:fillRect/>
          </a:stretch>
        </p:blipFill>
        <p:spPr bwMode="auto">
          <a:xfrm>
            <a:off x="5791200" y="4267200"/>
            <a:ext cx="1219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AACSB Standard 9</a:t>
            </a:r>
            <a:endParaRPr lang="en-US" sz="4000" dirty="0"/>
          </a:p>
        </p:txBody>
      </p:sp>
      <p:sp>
        <p:nvSpPr>
          <p:cNvPr id="3" name="Content Placeholder 2"/>
          <p:cNvSpPr>
            <a:spLocks noGrp="1"/>
          </p:cNvSpPr>
          <p:nvPr>
            <p:ph idx="1"/>
          </p:nvPr>
        </p:nvSpPr>
        <p:spPr/>
        <p:txBody>
          <a:bodyPr>
            <a:normAutofit/>
          </a:bodyPr>
          <a:lstStyle/>
          <a:p>
            <a:r>
              <a:rPr lang="en-US" sz="2800" dirty="0" smtClean="0"/>
              <a:t>The school maintains a faculty sufficient to provide stability and ongoing quality improvement for the instructional programs offered. The deployment of faculty resources reflects the mission and programs. Students in all programs, disciplines, and locations have the opportunity to receive instruction from appropriately qualified faculty.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To meet Standard 9</a:t>
            </a:r>
            <a:endParaRPr lang="en-US" sz="4000" dirty="0"/>
          </a:p>
        </p:txBody>
      </p:sp>
      <p:sp>
        <p:nvSpPr>
          <p:cNvPr id="3" name="Content Placeholder 2"/>
          <p:cNvSpPr>
            <a:spLocks noGrp="1"/>
          </p:cNvSpPr>
          <p:nvPr>
            <p:ph idx="1"/>
          </p:nvPr>
        </p:nvSpPr>
        <p:spPr/>
        <p:txBody>
          <a:bodyPr>
            <a:normAutofit/>
          </a:bodyPr>
          <a:lstStyle/>
          <a:p>
            <a:r>
              <a:rPr lang="en-US" sz="2800" dirty="0" smtClean="0"/>
              <a:t>Restore one tenure-track marketing line</a:t>
            </a:r>
          </a:p>
          <a:p>
            <a:r>
              <a:rPr lang="en-US" sz="2800" dirty="0" smtClean="0"/>
              <a:t>Convert term finance line to a term marketing line</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Hire adjuncts?</a:t>
            </a:r>
            <a:endParaRPr lang="en-US" sz="4000" dirty="0"/>
          </a:p>
        </p:txBody>
      </p:sp>
      <p:sp>
        <p:nvSpPr>
          <p:cNvPr id="3" name="Content Placeholder 2"/>
          <p:cNvSpPr>
            <a:spLocks noGrp="1"/>
          </p:cNvSpPr>
          <p:nvPr>
            <p:ph idx="1"/>
          </p:nvPr>
        </p:nvSpPr>
        <p:spPr/>
        <p:txBody>
          <a:bodyPr/>
          <a:lstStyle/>
          <a:p>
            <a:r>
              <a:rPr lang="en-US" sz="2800" dirty="0" smtClean="0"/>
              <a:t>Jeopardizes AACSB accreditation</a:t>
            </a:r>
          </a:p>
          <a:p>
            <a:r>
              <a:rPr lang="en-US" sz="2800" dirty="0" smtClean="0"/>
              <a:t>Identifying adequately prepared local professionals has been a challenge</a:t>
            </a:r>
          </a:p>
          <a:p>
            <a:r>
              <a:rPr lang="en-US" sz="2800" dirty="0" smtClean="0"/>
              <a:t>To replace 2 full time faculty positions with adjuncts would require 3+ individuals</a:t>
            </a:r>
          </a:p>
          <a:p>
            <a:r>
              <a:rPr lang="en-US" sz="2800" dirty="0" smtClean="0"/>
              <a:t>3 new adjuncts would violate our accreditation standards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1186</Words>
  <Application>Microsoft Office PowerPoint</Application>
  <PresentationFormat>On-screen Show (4:3)</PresentationFormat>
  <Paragraphs>322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College of Business</vt:lpstr>
      <vt:lpstr>Departmental Structure</vt:lpstr>
      <vt:lpstr>Enrollment (833)</vt:lpstr>
      <vt:lpstr>Faculty Composition</vt:lpstr>
      <vt:lpstr>Intellectual Contributions</vt:lpstr>
      <vt:lpstr>Accreditation</vt:lpstr>
      <vt:lpstr>AACSB Standard 9</vt:lpstr>
      <vt:lpstr>To meet Standard 9</vt:lpstr>
      <vt:lpstr>Hire adjuncts?</vt:lpstr>
      <vt:lpstr>Marketing Program</vt:lpstr>
      <vt:lpstr>Marketing Program</vt:lpstr>
      <vt:lpstr>Factors</vt:lpstr>
      <vt:lpstr>Marketing Faculty Data Fall 07-10</vt:lpstr>
      <vt:lpstr>Convert FIN term to MKT term</vt:lpstr>
      <vt:lpstr>Our Priority</vt:lpstr>
      <vt:lpstr>Part 2 – Strategic Growth</vt:lpstr>
      <vt:lpstr>Slide 17</vt:lpstr>
      <vt:lpstr>Strategic Growth - MBA</vt:lpstr>
      <vt:lpstr>International Business</vt:lpstr>
      <vt:lpstr>Health Care Administration</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Business</dc:title>
  <dc:creator>yourid</dc:creator>
  <cp:lastModifiedBy>Registered User</cp:lastModifiedBy>
  <cp:revision>64</cp:revision>
  <dcterms:created xsi:type="dcterms:W3CDTF">2010-10-20T17:21:37Z</dcterms:created>
  <dcterms:modified xsi:type="dcterms:W3CDTF">2011-07-13T19:41:43Z</dcterms:modified>
</cp:coreProperties>
</file>