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4" r:id="rId3"/>
    <p:sldId id="289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8" r:id="rId13"/>
    <p:sldId id="284" r:id="rId14"/>
    <p:sldId id="286" r:id="rId15"/>
    <p:sldId id="270" r:id="rId16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3B1550DC-AF7C-4328-B766-BDAC6FF77DC2" descr="B8A782EA-AB5A-46FC-B0D8-877F122BB04A@nm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6350"/>
            <a:ext cx="12187237" cy="688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6842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300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30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3B1550DC-AF7C-4328-B766-BDAC6FF77DC2" descr="B8A782EA-AB5A-46FC-B0D8-877F122BB04A@nm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0"/>
            <a:ext cx="12187238" cy="6889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23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293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3B1550DC-AF7C-4328-B766-BDAC6FF77DC2" descr="B8A782EA-AB5A-46FC-B0D8-877F122BB04A@nmu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6350"/>
            <a:ext cx="12187237" cy="685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5340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111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61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26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750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8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3B1550DC-AF7C-4328-B766-BDAC6FF77DC2" descr="B8A782EA-AB5A-46FC-B0D8-877F122BB04A@nmu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6350"/>
            <a:ext cx="12187238" cy="68826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EFEE1-209F-470D-8B1A-6F8E024163A8}" type="datetimeFigureOut">
              <a:rPr lang="en-US" smtClean="0"/>
              <a:t>3/28/2017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7E51D-03CB-4495-87A2-368AAC132A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038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55797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College of Arts and Sciences</a:t>
            </a:r>
            <a:br>
              <a:rPr lang="en-US" sz="4000" dirty="0" smtClean="0"/>
            </a:br>
            <a:r>
              <a:rPr lang="en-US" sz="4000" dirty="0" smtClean="0"/>
              <a:t>EPC Presentation</a:t>
            </a:r>
            <a:br>
              <a:rPr lang="en-US" sz="4000" dirty="0" smtClean="0"/>
            </a:br>
            <a:r>
              <a:rPr lang="en-US" sz="4000" dirty="0" smtClean="0"/>
              <a:t>March 27, 2017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1026" name="12E13363-5428-4AD7-9F85-78634694E093" descr="8852763C-B23A-4893-87BA-699FD510E01D@nm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-278575"/>
            <a:ext cx="75946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76370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Growth rank order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 smtClean="0"/>
              <a:t>Decline rank order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1. Chemistry (4)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2. EEGS (4)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3. Music (0)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4. Philosophy (0)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1. Art &amp; Design (-56)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2. English   (-47)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3. CAPS (-43)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4. Political Science (-26)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Growth/Decline in Majors, 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01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Growth Fall 15 – Fall 16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Growth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1"/>
                </a:solidFill>
              </a:rPr>
              <a:t>Biology (+63)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Fisheries &amp; Wildlife (+16)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Forensic Biochemistry (+12)</a:t>
            </a:r>
          </a:p>
          <a:p>
            <a:r>
              <a:rPr lang="en-US" dirty="0">
                <a:solidFill>
                  <a:schemeClr val="accent1"/>
                </a:solidFill>
              </a:rPr>
              <a:t>Pre-Medicine </a:t>
            </a:r>
            <a:r>
              <a:rPr lang="en-US" dirty="0" smtClean="0">
                <a:solidFill>
                  <a:schemeClr val="accent1"/>
                </a:solidFill>
              </a:rPr>
              <a:t>(+15</a:t>
            </a:r>
            <a:r>
              <a:rPr lang="en-US" dirty="0">
                <a:solidFill>
                  <a:schemeClr val="accent1"/>
                </a:solidFill>
              </a:rPr>
              <a:t>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Neuroscience (+10)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Mobile and Web app (+6)</a:t>
            </a:r>
          </a:p>
        </p:txBody>
      </p:sp>
    </p:spTree>
    <p:extLst>
      <p:ext uri="{BB962C8B-B14F-4D97-AF65-F5344CB8AC3E}">
        <p14:creationId xmlns:p14="http://schemas.microsoft.com/office/powerpoint/2010/main" val="66216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Programs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Medicinal Chemistry</a:t>
            </a:r>
          </a:p>
          <a:p>
            <a:r>
              <a:rPr lang="en-US" dirty="0" smtClean="0"/>
              <a:t>Assistant Behavior Analyst Certificate</a:t>
            </a:r>
          </a:p>
          <a:p>
            <a:r>
              <a:rPr lang="en-US" dirty="0" smtClean="0"/>
              <a:t>Paralegal Associate of Applied Science</a:t>
            </a:r>
          </a:p>
          <a:p>
            <a:r>
              <a:rPr lang="en-US" dirty="0" smtClean="0"/>
              <a:t>Forensic Anthropology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15694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&amp; Discussion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Arts &amp; Sciences major counts reflect national trends: </a:t>
            </a:r>
            <a:r>
              <a:rPr lang="en-US" dirty="0"/>
              <a:t>g</a:t>
            </a:r>
            <a:r>
              <a:rPr lang="en-US" dirty="0" smtClean="0"/>
              <a:t>rowth in STEM areas, decline in the humanities.</a:t>
            </a:r>
          </a:p>
          <a:p>
            <a:r>
              <a:rPr lang="en-US" dirty="0" smtClean="0"/>
              <a:t>SCH tracks major counts: biggest declines associated with humanities.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24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Future: Strategic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STRATEGIC IMPLEMENTATION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Community</a:t>
            </a:r>
            <a:endParaRPr lang="en-US" dirty="0" smtClean="0"/>
          </a:p>
          <a:p>
            <a:r>
              <a:rPr lang="en-US" b="1" i="1" dirty="0" smtClean="0"/>
              <a:t>Strategy </a:t>
            </a:r>
            <a:r>
              <a:rPr lang="en-US" b="1" i="1" dirty="0"/>
              <a:t>1:</a:t>
            </a:r>
            <a:r>
              <a:rPr lang="en-US" dirty="0"/>
              <a:t> Develop programs, services, and initiatives that emphasize </a:t>
            </a:r>
            <a:r>
              <a:rPr lang="en-US" dirty="0" err="1"/>
              <a:t>Northern’s</a:t>
            </a:r>
            <a:r>
              <a:rPr lang="en-US" dirty="0"/>
              <a:t> strong “sense of place and community</a:t>
            </a:r>
            <a:r>
              <a:rPr lang="en-US" dirty="0" smtClean="0"/>
              <a:t>.”</a:t>
            </a:r>
          </a:p>
          <a:p>
            <a:pPr marL="0" indent="0">
              <a:buNone/>
            </a:pPr>
            <a:r>
              <a:rPr lang="en-US" b="1" dirty="0" smtClean="0"/>
              <a:t>Opportunity</a:t>
            </a:r>
          </a:p>
          <a:p>
            <a:r>
              <a:rPr lang="en-US" b="1" i="1" dirty="0" smtClean="0"/>
              <a:t>Strategy 1:</a:t>
            </a:r>
            <a:r>
              <a:rPr lang="en-US" b="1" dirty="0" smtClean="0"/>
              <a:t> </a:t>
            </a:r>
            <a:r>
              <a:rPr lang="en-US" dirty="0" smtClean="0"/>
              <a:t>Develop opportunities for students to work in unique ways, research, internships, internationally and find creative ways to fund these opportunities.</a:t>
            </a:r>
          </a:p>
          <a:p>
            <a:pPr marL="0" indent="0">
              <a:buNone/>
            </a:pPr>
            <a:r>
              <a:rPr lang="en-US" b="1" dirty="0" smtClean="0"/>
              <a:t>Environment</a:t>
            </a:r>
            <a:endParaRPr lang="en-US" dirty="0"/>
          </a:p>
          <a:p>
            <a:r>
              <a:rPr lang="en-US" b="1" i="1" dirty="0"/>
              <a:t>Strategy 1:</a:t>
            </a:r>
            <a:r>
              <a:rPr lang="en-US" dirty="0"/>
              <a:t> Emphasize the unique assets of the Upper Peninsula and its natural environment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b="1" i="1" dirty="0"/>
              <a:t>Strategy 2:</a:t>
            </a:r>
            <a:r>
              <a:rPr lang="en-US" dirty="0"/>
              <a:t> Develop programs and initiatives that expand </a:t>
            </a:r>
            <a:r>
              <a:rPr lang="en-US" dirty="0" err="1"/>
              <a:t>Northern’s</a:t>
            </a:r>
            <a:r>
              <a:rPr lang="en-US" dirty="0"/>
              <a:t> performance as a leader in sustainability.</a:t>
            </a:r>
          </a:p>
          <a:p>
            <a:r>
              <a:rPr lang="en-US" b="1" i="1" dirty="0"/>
              <a:t>Strategy 3:</a:t>
            </a:r>
            <a:r>
              <a:rPr lang="en-US" dirty="0"/>
              <a:t> Create living, learning and teaching opportunities that expand environmentally focused academic programs and enhance individual literacy.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12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12E13363-5428-4AD7-9F85-78634694E093" descr="8852763C-B23A-4893-87BA-699FD510E01D@nmu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858198"/>
            <a:ext cx="7594600" cy="427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38375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 of the College of Arts and Sciences</a:t>
            </a:r>
          </a:p>
          <a:p>
            <a:r>
              <a:rPr lang="en-US" dirty="0" smtClean="0"/>
              <a:t>Undergraduate Student Credit Hour Production 2011-2015, 2016</a:t>
            </a:r>
          </a:p>
          <a:p>
            <a:r>
              <a:rPr lang="en-US" dirty="0" smtClean="0"/>
              <a:t>Undergraduate SCH Summary by Department</a:t>
            </a:r>
          </a:p>
          <a:p>
            <a:r>
              <a:rPr lang="en-US" dirty="0" smtClean="0"/>
              <a:t>Number of Majors by Department 2011-2015, 2016</a:t>
            </a:r>
          </a:p>
          <a:p>
            <a:r>
              <a:rPr lang="en-US" dirty="0" smtClean="0"/>
              <a:t>Growth/Decline in Majors</a:t>
            </a:r>
          </a:p>
          <a:p>
            <a:r>
              <a:rPr lang="en-US" dirty="0" smtClean="0"/>
              <a:t>Program growth/future growth</a:t>
            </a:r>
          </a:p>
          <a:p>
            <a:r>
              <a:rPr lang="en-US" dirty="0" smtClean="0"/>
              <a:t>Conclusions &amp; the Future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295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of Arts and Sciences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 departments, 3 centers (NAS, Center for Economic Education and Entrepreneurship, and Center for Upper Peninsula Studies). </a:t>
            </a:r>
          </a:p>
          <a:p>
            <a:r>
              <a:rPr lang="en-US" dirty="0" smtClean="0"/>
              <a:t>243 full-time equivalent teaching faculty (FTETF),</a:t>
            </a:r>
          </a:p>
          <a:p>
            <a:r>
              <a:rPr lang="en-US" dirty="0" smtClean="0"/>
              <a:t>Gender studies, international studies.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8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Credit Hours 2011-15, 2016 (fall)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 &amp; Design</a:t>
            </a:r>
          </a:p>
          <a:p>
            <a:r>
              <a:rPr lang="en-US" dirty="0" smtClean="0"/>
              <a:t>Biology </a:t>
            </a:r>
          </a:p>
          <a:p>
            <a:r>
              <a:rPr lang="en-US" dirty="0" smtClean="0"/>
              <a:t>CAPS</a:t>
            </a:r>
          </a:p>
          <a:p>
            <a:r>
              <a:rPr lang="en-US" dirty="0" smtClean="0"/>
              <a:t>Chemistry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English</a:t>
            </a:r>
          </a:p>
          <a:p>
            <a:r>
              <a:rPr lang="en-US" dirty="0" smtClean="0"/>
              <a:t>EEGS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267633" y="1681163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Gain/Loss Fall ‘11-‘15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3267633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-1745 or -24%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-427 or -5%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-529 or -15%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-195 or  -4%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-213 or -9%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-2644 or -18%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-875 or -19%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-897or -21%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-688 or -25%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Content Placeholder 7"/>
          <p:cNvSpPr txBox="1">
            <a:spLocks/>
          </p:cNvSpPr>
          <p:nvPr/>
        </p:nvSpPr>
        <p:spPr>
          <a:xfrm>
            <a:off x="6351496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-274 or -5%</a:t>
            </a:r>
          </a:p>
          <a:p>
            <a:r>
              <a:rPr lang="en-US" b="1" dirty="0" smtClean="0"/>
              <a:t>-276 or -3%</a:t>
            </a:r>
          </a:p>
          <a:p>
            <a:r>
              <a:rPr lang="en-US" b="1" dirty="0" smtClean="0"/>
              <a:t>-613 or -20%</a:t>
            </a:r>
          </a:p>
          <a:p>
            <a:r>
              <a:rPr lang="en-US" b="1" dirty="0" smtClean="0"/>
              <a:t>-163 or  -4%</a:t>
            </a:r>
          </a:p>
          <a:p>
            <a:r>
              <a:rPr lang="en-US" b="1" dirty="0" smtClean="0"/>
              <a:t>-197 or  -8%</a:t>
            </a:r>
          </a:p>
          <a:p>
            <a:r>
              <a:rPr lang="en-US" b="1" dirty="0" smtClean="0"/>
              <a:t>-766 or  -6%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+ 3   or  +0.1%</a:t>
            </a:r>
          </a:p>
          <a:p>
            <a:r>
              <a:rPr lang="en-US" b="1" dirty="0" smtClean="0"/>
              <a:t>-274 or -8%</a:t>
            </a:r>
          </a:p>
          <a:p>
            <a:r>
              <a:rPr lang="en-US" b="1" dirty="0" smtClean="0"/>
              <a:t>-329 or -22%</a:t>
            </a:r>
            <a:endParaRPr lang="en-US" dirty="0"/>
          </a:p>
        </p:txBody>
      </p:sp>
      <p:sp>
        <p:nvSpPr>
          <p:cNvPr id="10" name="Text Placeholder 6"/>
          <p:cNvSpPr txBox="1">
            <a:spLocks/>
          </p:cNvSpPr>
          <p:nvPr/>
        </p:nvSpPr>
        <p:spPr>
          <a:xfrm>
            <a:off x="6315628" y="16906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Gain/Loss Fall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6037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957919" y="1681163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Gain/Loss Fall ‘11-‘15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Math &amp; CS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NAS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Psychology</a:t>
            </a:r>
          </a:p>
          <a:p>
            <a:r>
              <a:rPr lang="en-US" dirty="0" smtClean="0"/>
              <a:t>Sociology</a:t>
            </a:r>
          </a:p>
          <a:p>
            <a:r>
              <a:rPr lang="en-US" dirty="0" smtClean="0"/>
              <a:t>NMU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57919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-84 or -1%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-695 or -28%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-213 or -15%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smtClean="0"/>
              <a:t>+108     or   7%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-14   or -1%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-540 or -24%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-976 or  -20%</a:t>
            </a:r>
          </a:p>
          <a:p>
            <a:r>
              <a:rPr lang="en-US" b="1" dirty="0" smtClean="0"/>
              <a:t>-1045 or -20%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-15599 </a:t>
            </a:r>
            <a:r>
              <a:rPr lang="en-US" dirty="0" smtClean="0">
                <a:solidFill>
                  <a:schemeClr val="tx1"/>
                </a:solidFill>
              </a:rPr>
              <a:t>or   -13%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Credit Hours 2011-15, 2016 (fall)</a:t>
            </a:r>
            <a:endParaRPr lang="en-US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7077638" y="16906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Gain/Loss Fall 2016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7077638" y="2514600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-697 or -10%</a:t>
            </a:r>
            <a:endParaRPr lang="en-US" dirty="0" smtClean="0"/>
          </a:p>
          <a:p>
            <a:r>
              <a:rPr lang="en-US" b="1" dirty="0" smtClean="0"/>
              <a:t>-700 or -10%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+279 or +22%</a:t>
            </a:r>
            <a:endParaRPr lang="en-US" dirty="0" smtClean="0">
              <a:solidFill>
                <a:schemeClr val="accent1"/>
              </a:solidFill>
            </a:endParaRPr>
          </a:p>
          <a:p>
            <a:r>
              <a:rPr lang="en-US" b="1" dirty="0" smtClean="0"/>
              <a:t>-96    or   -6%</a:t>
            </a:r>
          </a:p>
          <a:p>
            <a:r>
              <a:rPr lang="en-US" b="1" dirty="0" smtClean="0"/>
              <a:t>-302   or -26%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+28 or +1.6%</a:t>
            </a:r>
          </a:p>
          <a:p>
            <a:r>
              <a:rPr lang="en-US" b="1" dirty="0" smtClean="0"/>
              <a:t>-284 or  -6%</a:t>
            </a:r>
          </a:p>
          <a:p>
            <a:r>
              <a:rPr lang="en-US" b="1" dirty="0" smtClean="0"/>
              <a:t>-560 or -13%</a:t>
            </a:r>
          </a:p>
          <a:p>
            <a:r>
              <a:rPr lang="en-US" b="1" dirty="0" smtClean="0"/>
              <a:t>-7347 or -7%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142736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Negative (rank order)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Negative (rank order)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1. English (-766)</a:t>
            </a:r>
          </a:p>
          <a:p>
            <a:pPr marL="0" indent="0">
              <a:buNone/>
            </a:pPr>
            <a:r>
              <a:rPr lang="en-US" dirty="0" smtClean="0"/>
              <a:t>2. Music (-700)</a:t>
            </a:r>
          </a:p>
          <a:p>
            <a:pPr marL="0" indent="0">
              <a:buNone/>
            </a:pPr>
            <a:r>
              <a:rPr lang="en-US" dirty="0" smtClean="0"/>
              <a:t>3. Math &amp; CS (-697)</a:t>
            </a:r>
          </a:p>
          <a:p>
            <a:pPr marL="0" indent="0">
              <a:buNone/>
            </a:pPr>
            <a:r>
              <a:rPr lang="en-US" dirty="0" smtClean="0"/>
              <a:t>4. CAPS (-613)</a:t>
            </a:r>
          </a:p>
          <a:p>
            <a:pPr marL="0" indent="0">
              <a:buNone/>
            </a:pPr>
            <a:r>
              <a:rPr lang="en-US" dirty="0" smtClean="0"/>
              <a:t>5. Sociology (-560)</a:t>
            </a:r>
          </a:p>
          <a:p>
            <a:pPr marL="0" indent="0">
              <a:buNone/>
            </a:pPr>
            <a:r>
              <a:rPr lang="en-US" dirty="0" smtClean="0"/>
              <a:t>6. Languages (-329)</a:t>
            </a:r>
          </a:p>
          <a:p>
            <a:pPr marL="0" indent="0">
              <a:buNone/>
            </a:pPr>
            <a:r>
              <a:rPr lang="en-US" dirty="0" smtClean="0"/>
              <a:t>7. Philosophy (-302)</a:t>
            </a:r>
          </a:p>
          <a:p>
            <a:pPr marL="0" indent="0">
              <a:buNone/>
            </a:pPr>
            <a:r>
              <a:rPr lang="en-US" dirty="0" smtClean="0"/>
              <a:t>8. Psychology (-284)</a:t>
            </a:r>
          </a:p>
          <a:p>
            <a:pPr marL="0" indent="0">
              <a:buNone/>
            </a:pPr>
            <a:r>
              <a:rPr lang="en-US" dirty="0" smtClean="0"/>
              <a:t>9. Biology (-276)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dirty="0" smtClean="0"/>
              <a:t>10. Art and Design (-274)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10. History (-274)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12. Economics (-197)</a:t>
            </a: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13. Chemistry (-163)</a:t>
            </a:r>
          </a:p>
          <a:p>
            <a:pPr marL="0" indent="0">
              <a:buNone/>
            </a:pPr>
            <a:r>
              <a:rPr lang="en-US" sz="2600" dirty="0" smtClean="0"/>
              <a:t>14. Physics (-96)</a:t>
            </a:r>
          </a:p>
          <a:p>
            <a:pPr marL="0" indent="0">
              <a:buNone/>
            </a:pPr>
            <a:r>
              <a:rPr lang="en-US" sz="2600" dirty="0" smtClean="0"/>
              <a:t>15. EEGS (+3)</a:t>
            </a:r>
          </a:p>
          <a:p>
            <a:pPr marL="0" indent="0">
              <a:buNone/>
            </a:pPr>
            <a:r>
              <a:rPr lang="en-US" sz="2600" dirty="0" smtClean="0"/>
              <a:t>16. Political Science (+28)</a:t>
            </a:r>
          </a:p>
          <a:p>
            <a:pPr marL="0" indent="0">
              <a:buNone/>
            </a:pPr>
            <a:r>
              <a:rPr lang="en-US" sz="2600" dirty="0" smtClean="0"/>
              <a:t>17. NAS (+279)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Student Credit Hours 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40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518647" y="1681163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Gain/Loss  (total in fall ‘15)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Art &amp; Design</a:t>
            </a:r>
          </a:p>
          <a:p>
            <a:r>
              <a:rPr lang="en-US" dirty="0" smtClean="0"/>
              <a:t>Biology</a:t>
            </a:r>
          </a:p>
          <a:p>
            <a:r>
              <a:rPr lang="en-US" dirty="0" smtClean="0"/>
              <a:t>CAPS</a:t>
            </a:r>
          </a:p>
          <a:p>
            <a:r>
              <a:rPr lang="en-US" dirty="0" smtClean="0"/>
              <a:t>Chemistry</a:t>
            </a:r>
          </a:p>
          <a:p>
            <a:r>
              <a:rPr lang="en-US" dirty="0" smtClean="0"/>
              <a:t>Economics</a:t>
            </a:r>
          </a:p>
          <a:p>
            <a:r>
              <a:rPr lang="en-US" dirty="0" smtClean="0"/>
              <a:t>English</a:t>
            </a:r>
          </a:p>
          <a:p>
            <a:r>
              <a:rPr lang="en-US" dirty="0" smtClean="0"/>
              <a:t>EEGS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Languages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18647" y="2505075"/>
            <a:ext cx="5183188" cy="3684588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-224    (534)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+130   (717)</a:t>
            </a:r>
          </a:p>
          <a:p>
            <a:r>
              <a:rPr lang="en-US" b="1" dirty="0" smtClean="0"/>
              <a:t>-53      (235)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+5       (135)</a:t>
            </a:r>
          </a:p>
          <a:p>
            <a:r>
              <a:rPr lang="en-US" b="1" dirty="0" smtClean="0"/>
              <a:t>-6          (37)</a:t>
            </a:r>
          </a:p>
          <a:p>
            <a:r>
              <a:rPr lang="en-US" b="1" dirty="0" smtClean="0"/>
              <a:t>- 76    (269)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-11     (283)</a:t>
            </a:r>
          </a:p>
          <a:p>
            <a:r>
              <a:rPr lang="en-US" b="1" dirty="0" smtClean="0"/>
              <a:t>-53        (101)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-22      (126</a:t>
            </a:r>
            <a:r>
              <a:rPr lang="en-US" dirty="0" smtClean="0">
                <a:solidFill>
                  <a:schemeClr val="tx1"/>
                </a:solidFill>
              </a:rPr>
              <a:t>)* </a:t>
            </a:r>
            <a:r>
              <a:rPr lang="en-US" sz="1500" dirty="0" err="1" smtClean="0">
                <a:solidFill>
                  <a:schemeClr val="tx1"/>
                </a:solidFill>
              </a:rPr>
              <a:t>incl</a:t>
            </a:r>
            <a:r>
              <a:rPr lang="en-US" sz="1500" dirty="0" smtClean="0">
                <a:solidFill>
                  <a:schemeClr val="tx1"/>
                </a:solidFill>
              </a:rPr>
              <a:t>’ 1</a:t>
            </a:r>
            <a:r>
              <a:rPr lang="en-US" sz="1500" baseline="30000" dirty="0" smtClean="0">
                <a:solidFill>
                  <a:schemeClr val="tx1"/>
                </a:solidFill>
              </a:rPr>
              <a:t>st</a:t>
            </a:r>
            <a:r>
              <a:rPr lang="en-US" sz="1500" dirty="0" smtClean="0">
                <a:solidFill>
                  <a:schemeClr val="tx1"/>
                </a:solidFill>
              </a:rPr>
              <a:t> and 2</a:t>
            </a:r>
            <a:r>
              <a:rPr lang="en-US" sz="1500" baseline="30000" dirty="0" smtClean="0">
                <a:solidFill>
                  <a:schemeClr val="tx1"/>
                </a:solidFill>
              </a:rPr>
              <a:t>nd</a:t>
            </a:r>
            <a:r>
              <a:rPr lang="en-US" sz="1500" dirty="0" smtClean="0">
                <a:solidFill>
                  <a:schemeClr val="tx1"/>
                </a:solidFill>
              </a:rPr>
              <a:t>  </a:t>
            </a:r>
            <a:r>
              <a:rPr lang="en-US" sz="1500" dirty="0" err="1" smtClean="0">
                <a:solidFill>
                  <a:schemeClr val="tx1"/>
                </a:solidFill>
              </a:rPr>
              <a:t>maj</a:t>
            </a:r>
            <a:r>
              <a:rPr lang="en-US" sz="1500" dirty="0" smtClean="0">
                <a:solidFill>
                  <a:schemeClr val="tx1"/>
                </a:solidFill>
              </a:rPr>
              <a:t>’</a:t>
            </a:r>
            <a:endParaRPr lang="en-US" sz="1500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Majors 2011-2015, 16 (Fall)</a:t>
            </a:r>
            <a:endParaRPr lang="en-US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7212109" y="1690688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Gain/Loss  (total in fall ‘16)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7212109" y="2514600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-56    (478)</a:t>
            </a:r>
          </a:p>
          <a:p>
            <a:r>
              <a:rPr lang="en-US" b="1" dirty="0" smtClean="0"/>
              <a:t>-23    (694)</a:t>
            </a:r>
          </a:p>
          <a:p>
            <a:r>
              <a:rPr lang="en-US" b="1" dirty="0" smtClean="0"/>
              <a:t>-43    (192)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+4      (139)</a:t>
            </a:r>
          </a:p>
          <a:p>
            <a:r>
              <a:rPr lang="en-US" b="1" dirty="0" smtClean="0"/>
              <a:t>-6       (31)</a:t>
            </a:r>
          </a:p>
          <a:p>
            <a:r>
              <a:rPr lang="en-US" b="1" dirty="0" smtClean="0"/>
              <a:t>-47     (222)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+4      (287)</a:t>
            </a:r>
          </a:p>
          <a:p>
            <a:r>
              <a:rPr lang="en-US" b="1" dirty="0" smtClean="0"/>
              <a:t>-20     (81)</a:t>
            </a:r>
          </a:p>
          <a:p>
            <a:r>
              <a:rPr lang="en-US" b="1" dirty="0" smtClean="0"/>
              <a:t>-6       (120</a:t>
            </a:r>
            <a:r>
              <a:rPr lang="en-US" dirty="0" smtClean="0"/>
              <a:t>)* </a:t>
            </a:r>
            <a:r>
              <a:rPr lang="en-US" sz="1500" dirty="0" err="1" smtClean="0"/>
              <a:t>incl</a:t>
            </a:r>
            <a:r>
              <a:rPr lang="en-US" sz="1500" dirty="0" smtClean="0"/>
              <a:t>’ 1</a:t>
            </a:r>
            <a:r>
              <a:rPr lang="en-US" sz="1500" baseline="30000" dirty="0" smtClean="0"/>
              <a:t>st</a:t>
            </a:r>
            <a:r>
              <a:rPr lang="en-US" sz="1500" dirty="0" smtClean="0"/>
              <a:t> and 2</a:t>
            </a:r>
            <a:r>
              <a:rPr lang="en-US" sz="1500" baseline="30000" dirty="0" smtClean="0"/>
              <a:t>nd</a:t>
            </a:r>
            <a:r>
              <a:rPr lang="en-US" sz="1500" dirty="0" smtClean="0"/>
              <a:t>  </a:t>
            </a:r>
            <a:r>
              <a:rPr lang="en-US" sz="1500" dirty="0" err="1" smtClean="0"/>
              <a:t>maj</a:t>
            </a:r>
            <a:r>
              <a:rPr lang="en-US" sz="1500" dirty="0" smtClean="0"/>
              <a:t>’</a:t>
            </a: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17285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03376" y="1681163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Gain/Loss (total in fall ‘15)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Math &amp; CS</a:t>
            </a:r>
          </a:p>
          <a:p>
            <a:r>
              <a:rPr lang="en-US" dirty="0" smtClean="0"/>
              <a:t>Music</a:t>
            </a:r>
          </a:p>
          <a:p>
            <a:r>
              <a:rPr lang="en-US" dirty="0" smtClean="0"/>
              <a:t>NAS (minor)</a:t>
            </a:r>
          </a:p>
          <a:p>
            <a:r>
              <a:rPr lang="en-US" dirty="0" smtClean="0"/>
              <a:t>Physics</a:t>
            </a:r>
          </a:p>
          <a:p>
            <a:r>
              <a:rPr lang="en-US" dirty="0" smtClean="0"/>
              <a:t>Pre-med/dental/chiro’/PA</a:t>
            </a:r>
          </a:p>
          <a:p>
            <a:r>
              <a:rPr lang="en-US" dirty="0" smtClean="0"/>
              <a:t>Philosophy</a:t>
            </a:r>
          </a:p>
          <a:p>
            <a:r>
              <a:rPr lang="en-US" dirty="0" smtClean="0"/>
              <a:t>Political Science</a:t>
            </a:r>
          </a:p>
          <a:p>
            <a:r>
              <a:rPr lang="en-US" dirty="0" smtClean="0"/>
              <a:t>Psychology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03376" y="2505075"/>
            <a:ext cx="5183188" cy="3684588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1"/>
                </a:solidFill>
              </a:rPr>
              <a:t>+35    (224)</a:t>
            </a:r>
          </a:p>
          <a:p>
            <a:r>
              <a:rPr lang="en-US" b="1" dirty="0" smtClean="0"/>
              <a:t>-6         (31)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-1         (34)</a:t>
            </a:r>
          </a:p>
          <a:p>
            <a:r>
              <a:rPr lang="en-US" b="1" dirty="0" smtClean="0"/>
              <a:t>-1         (26)</a:t>
            </a:r>
          </a:p>
          <a:p>
            <a:endParaRPr lang="en-US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accent1"/>
                </a:solidFill>
              </a:rPr>
              <a:t>+5        (18)</a:t>
            </a:r>
          </a:p>
          <a:p>
            <a:r>
              <a:rPr lang="en-US" b="1" dirty="0" smtClean="0"/>
              <a:t>-48     (106)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-99     (281)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Majors 2011-2015, 2016 (fall)</a:t>
            </a:r>
            <a:endParaRPr lang="en-US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8171334" y="1681163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Gain/Loss (total in fall ‘16)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8171334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-20      (204)</a:t>
            </a:r>
          </a:p>
          <a:p>
            <a:r>
              <a:rPr lang="en-US" b="1" dirty="0" smtClean="0"/>
              <a:t>+/- 0     (31)</a:t>
            </a:r>
          </a:p>
          <a:p>
            <a:r>
              <a:rPr lang="en-US" b="1" dirty="0" smtClean="0"/>
              <a:t>-13        (21) includes </a:t>
            </a:r>
            <a:r>
              <a:rPr lang="en-US" b="1" dirty="0" err="1" smtClean="0"/>
              <a:t>maj</a:t>
            </a:r>
            <a:endParaRPr lang="en-US" b="1" dirty="0" smtClean="0"/>
          </a:p>
          <a:p>
            <a:r>
              <a:rPr lang="en-US" b="1" dirty="0" smtClean="0"/>
              <a:t>-7          (19)</a:t>
            </a:r>
          </a:p>
          <a:p>
            <a:endParaRPr lang="en-US" b="1" dirty="0" smtClean="0"/>
          </a:p>
          <a:p>
            <a:r>
              <a:rPr lang="en-US" b="1" dirty="0" smtClean="0"/>
              <a:t>+/- 0     (18)</a:t>
            </a:r>
          </a:p>
          <a:p>
            <a:r>
              <a:rPr lang="en-US" b="1" dirty="0" smtClean="0"/>
              <a:t>-26        (80)</a:t>
            </a:r>
          </a:p>
          <a:p>
            <a:r>
              <a:rPr lang="en-US" b="1" dirty="0" smtClean="0"/>
              <a:t>-21      (260)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26630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962834" y="1681163"/>
            <a:ext cx="5183188" cy="823912"/>
          </a:xfrm>
        </p:spPr>
        <p:txBody>
          <a:bodyPr>
            <a:normAutofit/>
          </a:bodyPr>
          <a:lstStyle/>
          <a:p>
            <a:r>
              <a:rPr lang="en-US" dirty="0" smtClean="0"/>
              <a:t>Gain/Loss (total in fall ‘15)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Sociology</a:t>
            </a:r>
          </a:p>
          <a:p>
            <a:r>
              <a:rPr lang="en-US" dirty="0" smtClean="0"/>
              <a:t>NMU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62834" y="2505075"/>
            <a:ext cx="5183188" cy="3684588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-18           (41)</a:t>
            </a:r>
          </a:p>
          <a:p>
            <a:r>
              <a:rPr lang="en-US" b="1" dirty="0" smtClean="0"/>
              <a:t>-1102  (8303)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Number of Majors 2011-2015, 2016 (fall)</a:t>
            </a:r>
            <a:endParaRPr lang="en-US" dirty="0"/>
          </a:p>
        </p:txBody>
      </p:sp>
      <p:sp>
        <p:nvSpPr>
          <p:cNvPr id="7" name="Text Placeholder 3"/>
          <p:cNvSpPr txBox="1">
            <a:spLocks/>
          </p:cNvSpPr>
          <p:nvPr/>
        </p:nvSpPr>
        <p:spPr>
          <a:xfrm>
            <a:off x="6441142" y="1681163"/>
            <a:ext cx="5183188" cy="82391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Gain/Loss (total in fall ‘16)</a:t>
            </a:r>
            <a:endParaRPr lang="en-US" dirty="0"/>
          </a:p>
        </p:txBody>
      </p:sp>
      <p:sp>
        <p:nvSpPr>
          <p:cNvPr id="8" name="Content Placeholder 5"/>
          <p:cNvSpPr txBox="1">
            <a:spLocks/>
          </p:cNvSpPr>
          <p:nvPr/>
        </p:nvSpPr>
        <p:spPr>
          <a:xfrm>
            <a:off x="6441142" y="2505075"/>
            <a:ext cx="5183188" cy="36845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dirty="0" smtClean="0"/>
              <a:t>-4            (37)</a:t>
            </a:r>
          </a:p>
          <a:p>
            <a:r>
              <a:rPr lang="en-US" b="1" dirty="0" smtClean="0"/>
              <a:t>-553   (7750)</a:t>
            </a:r>
          </a:p>
        </p:txBody>
      </p:sp>
    </p:spTree>
    <p:extLst>
      <p:ext uri="{BB962C8B-B14F-4D97-AF65-F5344CB8AC3E}">
        <p14:creationId xmlns:p14="http://schemas.microsoft.com/office/powerpoint/2010/main" val="11537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3995</TotalTime>
  <Words>1046</Words>
  <Application>Microsoft Office PowerPoint</Application>
  <PresentationFormat>Widescreen</PresentationFormat>
  <Paragraphs>201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College of Arts and Sciences EPC Presentation March 27, 2017 </vt:lpstr>
      <vt:lpstr>Overview</vt:lpstr>
      <vt:lpstr>College of Arts and Sciences</vt:lpstr>
      <vt:lpstr>Student Credit Hours 2011-15, 2016 (fall)</vt:lpstr>
      <vt:lpstr>Student Credit Hours 2011-15, 2016 (fall)</vt:lpstr>
      <vt:lpstr>Student Credit Hours Summary</vt:lpstr>
      <vt:lpstr>Number of Majors 2011-2015, 16 (Fall)</vt:lpstr>
      <vt:lpstr>Number of Majors 2011-2015, 2016 (fall)</vt:lpstr>
      <vt:lpstr>Number of Majors 2011-2015, 2016 (fall)</vt:lpstr>
      <vt:lpstr>Growth/Decline in Majors, Fall 2016</vt:lpstr>
      <vt:lpstr>Program Growth Fall 15 – Fall 16</vt:lpstr>
      <vt:lpstr>New Programs</vt:lpstr>
      <vt:lpstr>Conclusions &amp; Discussion</vt:lpstr>
      <vt:lpstr>The Future: Strategic Plan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Winn</dc:creator>
  <cp:lastModifiedBy>Beth Roberts</cp:lastModifiedBy>
  <cp:revision>59</cp:revision>
  <cp:lastPrinted>2017-03-28T13:00:15Z</cp:lastPrinted>
  <dcterms:created xsi:type="dcterms:W3CDTF">2016-09-13T12:35:39Z</dcterms:created>
  <dcterms:modified xsi:type="dcterms:W3CDTF">2017-03-28T13:20:03Z</dcterms:modified>
</cp:coreProperties>
</file>