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3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-360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E8D0-E1AB-4F54-BE82-3D17F03DC919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9681-FF4B-47AD-B9EF-7BB477EE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73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E8D0-E1AB-4F54-BE82-3D17F03DC919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9681-FF4B-47AD-B9EF-7BB477EE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8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E8D0-E1AB-4F54-BE82-3D17F03DC919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9681-FF4B-47AD-B9EF-7BB477EE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3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E8D0-E1AB-4F54-BE82-3D17F03DC919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9681-FF4B-47AD-B9EF-7BB477EE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1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E8D0-E1AB-4F54-BE82-3D17F03DC919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9681-FF4B-47AD-B9EF-7BB477EE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3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E8D0-E1AB-4F54-BE82-3D17F03DC919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9681-FF4B-47AD-B9EF-7BB477EE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2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E8D0-E1AB-4F54-BE82-3D17F03DC919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9681-FF4B-47AD-B9EF-7BB477EE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7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E8D0-E1AB-4F54-BE82-3D17F03DC919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9681-FF4B-47AD-B9EF-7BB477EE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5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E8D0-E1AB-4F54-BE82-3D17F03DC919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9681-FF4B-47AD-B9EF-7BB477EE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6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E8D0-E1AB-4F54-BE82-3D17F03DC919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9681-FF4B-47AD-B9EF-7BB477EE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8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E8D0-E1AB-4F54-BE82-3D17F03DC919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9681-FF4B-47AD-B9EF-7BB477EE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6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2E8D0-E1AB-4F54-BE82-3D17F03DC919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A9681-FF4B-47AD-B9EF-7BB477EE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6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 of Scorecard Analysis 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What’s Up and What’s down?</a:t>
            </a:r>
            <a:endParaRPr lang="en-US" dirty="0"/>
          </a:p>
        </p:txBody>
      </p:sp>
      <p:pic>
        <p:nvPicPr>
          <p:cNvPr id="1026" name="Picture 2" descr="A Big Deal’s Winners and Los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332" y="4429919"/>
            <a:ext cx="3189668" cy="236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icoraconsulting.com/wp-content/uploads/2012/05/shutterstock_46696993-BS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6996"/>
            <a:ext cx="4131705" cy="271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698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 Peak year </a:t>
            </a:r>
            <a:r>
              <a:rPr lang="en-US" sz="3200" dirty="0" smtClean="0"/>
              <a:t>(</a:t>
            </a:r>
            <a:r>
              <a:rPr lang="en-US" sz="3200" dirty="0" err="1" smtClean="0"/>
              <a:t>sch</a:t>
            </a:r>
            <a:r>
              <a:rPr lang="en-US" sz="3200" dirty="0" smtClean="0"/>
              <a:t>) / 2014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b="1" dirty="0" smtClean="0"/>
              <a:t>NMU (2010) (124,326)  / 113,425</a:t>
            </a:r>
          </a:p>
          <a:p>
            <a:r>
              <a:rPr lang="en-US" dirty="0" smtClean="0"/>
              <a:t>Art &amp; Design 2010 (7,822)  / 6,106</a:t>
            </a:r>
          </a:p>
          <a:p>
            <a:r>
              <a:rPr lang="en-US" dirty="0" smtClean="0"/>
              <a:t>Biology 2011</a:t>
            </a:r>
            <a:r>
              <a:rPr lang="en-US" dirty="0"/>
              <a:t> </a:t>
            </a:r>
            <a:r>
              <a:rPr lang="en-US" dirty="0" smtClean="0"/>
              <a:t>(8,637)  / 8,411</a:t>
            </a:r>
          </a:p>
          <a:p>
            <a:r>
              <a:rPr lang="en-US" dirty="0" smtClean="0"/>
              <a:t>CAPS 2008  (4,136)   / 3,240</a:t>
            </a:r>
          </a:p>
          <a:p>
            <a:r>
              <a:rPr lang="en-US" i="1" dirty="0" smtClean="0"/>
              <a:t>Chemistry 2014 (4,806) </a:t>
            </a:r>
          </a:p>
          <a:p>
            <a:r>
              <a:rPr lang="en-US" dirty="0" smtClean="0"/>
              <a:t>Economics 2007 (2,845) / 2,352</a:t>
            </a:r>
          </a:p>
          <a:p>
            <a:r>
              <a:rPr lang="en-US" dirty="0" smtClean="0"/>
              <a:t>English 2012 (16,564)  / 14,696</a:t>
            </a:r>
            <a:endParaRPr lang="en-US" dirty="0"/>
          </a:p>
        </p:txBody>
      </p:sp>
      <p:pic>
        <p:nvPicPr>
          <p:cNvPr id="1026" name="Picture 2" descr="https://encrypted-tbn2.gstatic.com/images?q=tbn:ANd9GcRDpf5Al83d-4wqZF2qrdoeGadZdIXZq4yiQVGP_YqVGZN-X9k7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987" y="1922507"/>
            <a:ext cx="4963679" cy="330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664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 Peak year </a:t>
            </a:r>
            <a:r>
              <a:rPr lang="en-US" sz="3200" dirty="0" smtClean="0"/>
              <a:t>(</a:t>
            </a:r>
            <a:r>
              <a:rPr lang="en-US" sz="3200" dirty="0" err="1" smtClean="0"/>
              <a:t>sch</a:t>
            </a:r>
            <a:r>
              <a:rPr lang="en-US" sz="3200" dirty="0" smtClean="0"/>
              <a:t>) / 2014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smtClean="0"/>
              <a:t>EEGS 2011 (4,563)  / 3,532</a:t>
            </a:r>
          </a:p>
          <a:p>
            <a:r>
              <a:rPr lang="en-US" dirty="0" smtClean="0"/>
              <a:t>History 2009 (5,279)  / 3,494</a:t>
            </a:r>
          </a:p>
          <a:p>
            <a:r>
              <a:rPr lang="en-US" dirty="0" smtClean="0"/>
              <a:t>Languages 2009 (2,928) / 2,447</a:t>
            </a:r>
          </a:p>
          <a:p>
            <a:r>
              <a:rPr lang="en-US" dirty="0" smtClean="0"/>
              <a:t>Math &amp; CS 2010 (7,484)  / 6,879</a:t>
            </a:r>
          </a:p>
          <a:p>
            <a:r>
              <a:rPr lang="en-US" dirty="0" smtClean="0"/>
              <a:t>Music 2007 (2,587)  / 1,873</a:t>
            </a:r>
          </a:p>
          <a:p>
            <a:r>
              <a:rPr lang="en-US" dirty="0" smtClean="0"/>
              <a:t>NAS 2007 (2,073)  / 1,545</a:t>
            </a:r>
          </a:p>
          <a:p>
            <a:r>
              <a:rPr lang="en-US" dirty="0" smtClean="0"/>
              <a:t>Physics 2007 (1,591)  / 1562</a:t>
            </a:r>
            <a:endParaRPr lang="en-US" dirty="0"/>
          </a:p>
        </p:txBody>
      </p:sp>
      <p:pic>
        <p:nvPicPr>
          <p:cNvPr id="2050" name="Picture 2" descr="https://encrypted-tbn2.gstatic.com/images?q=tbn:ANd9GcRDpf5Al83d-4wqZF2qrdoeGadZdIXZq4yiQVGP_YqVGZN-X9k7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438" y="1893328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 Peak year </a:t>
            </a:r>
            <a:r>
              <a:rPr lang="en-US" sz="3200" dirty="0" smtClean="0"/>
              <a:t>(</a:t>
            </a:r>
            <a:r>
              <a:rPr lang="en-US" sz="3200" dirty="0" err="1" smtClean="0"/>
              <a:t>sch</a:t>
            </a:r>
            <a:r>
              <a:rPr lang="en-US" sz="3200" dirty="0" smtClean="0"/>
              <a:t>) / 2014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Philosophy 2011 (1,340)  / 972</a:t>
            </a:r>
          </a:p>
          <a:p>
            <a:r>
              <a:rPr lang="en-US" dirty="0" smtClean="0"/>
              <a:t>Political Science  2007 (3,425)  / 2,128</a:t>
            </a:r>
          </a:p>
          <a:p>
            <a:r>
              <a:rPr lang="en-US" dirty="0" smtClean="0"/>
              <a:t>Psychology 2008 (5,638)  /  4,679</a:t>
            </a:r>
          </a:p>
          <a:p>
            <a:r>
              <a:rPr lang="en-US" dirty="0" smtClean="0"/>
              <a:t>Sociology 2007 (6,279)  / 3,900</a:t>
            </a:r>
          </a:p>
        </p:txBody>
      </p:sp>
      <p:pic>
        <p:nvPicPr>
          <p:cNvPr id="3074" name="Picture 2" descr="https://encrypted-tbn2.gstatic.com/images?q=tbn:ANd9GcRDpf5Al83d-4wqZF2qrdoeGadZdIXZq4yiQVGP_YqVGZN-X9k7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783" y="1841679"/>
            <a:ext cx="5638279" cy="375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1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otthull.com/wp-content/uploads/2013/02/Drawing_Conclusions_Promo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0"/>
            <a:ext cx="4567237" cy="34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3792" y="1545465"/>
            <a:ext cx="6851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Major Growth: STEM areas Biology, CS</a:t>
            </a:r>
          </a:p>
          <a:p>
            <a:endParaRPr lang="en-US" sz="3200" dirty="0"/>
          </a:p>
          <a:p>
            <a:r>
              <a:rPr lang="en-US" sz="3200" dirty="0" smtClean="0"/>
              <a:t>Major Declines: Arts &amp; Humanities Art &amp; Design, English</a:t>
            </a:r>
          </a:p>
          <a:p>
            <a:endParaRPr lang="en-US" sz="3200" dirty="0"/>
          </a:p>
          <a:p>
            <a:r>
              <a:rPr lang="en-US" sz="3200" dirty="0" smtClean="0"/>
              <a:t>In line with national trends.</a:t>
            </a:r>
          </a:p>
          <a:p>
            <a:endParaRPr lang="en-US" sz="3200" dirty="0"/>
          </a:p>
          <a:p>
            <a:r>
              <a:rPr lang="en-US" sz="3200" dirty="0" smtClean="0"/>
              <a:t>SCH peak year for all departments was prior to </a:t>
            </a:r>
            <a:r>
              <a:rPr lang="en-US" sz="3200" dirty="0"/>
              <a:t>2014 except Chemistry </a:t>
            </a:r>
          </a:p>
        </p:txBody>
      </p:sp>
    </p:spTree>
    <p:extLst>
      <p:ext uri="{BB962C8B-B14F-4D97-AF65-F5344CB8AC3E}">
        <p14:creationId xmlns:p14="http://schemas.microsoft.com/office/powerpoint/2010/main" val="428227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mmunitywealth.com/wp-content/uploads/2012/05/hp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0" y="-553792"/>
            <a:ext cx="11437293" cy="761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2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Fall 2013-14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Overall CAS enrollment (first major) down from 3441 to 3292- a 4% decline.</a:t>
            </a:r>
          </a:p>
          <a:p>
            <a:r>
              <a:rPr lang="en-US" dirty="0" smtClean="0"/>
              <a:t>Gains for Biology (47), History (4), Math &amp; CS (9), Philosophy (3)</a:t>
            </a:r>
          </a:p>
          <a:p>
            <a:r>
              <a:rPr lang="en-US" dirty="0" smtClean="0"/>
              <a:t>Losses for Art &amp; Design (104), CAPS (9), Chemistry (10), Economics (5), English (19), EEGS (22), MLL (18), Music (3), Political Science (14), Psychology (26) and Sociology (8)</a:t>
            </a:r>
            <a:endParaRPr lang="en-US" dirty="0"/>
          </a:p>
        </p:txBody>
      </p:sp>
      <p:sp>
        <p:nvSpPr>
          <p:cNvPr id="4" name="AutoShape 2" descr="data:image/jpeg;base64,/9j/4AAQSkZJRgABAQAAAQABAAD/2wCEAAkGBxQTEhUSExQUFhQXGBQXFRcUFBQWFRQXFRYXFxYWGBUYHSggGBolHBQWITEkJykrLi4uFx8zODMsNygtLisBCgoKDg0OGxAQGywkICUsLCwwNCwsLCwsLCwsLCwsLCwsLCwsLCwsLCwsLCwsLCwsLCwsLCwsLCwsLCwsLCwsLP/AABEIAPMA0AMBEQACEQEDEQH/xAAcAAEAAgMBAQEAAAAAAAAAAAAABQYCAwQBBwj/xABEEAACAQMCAwYDBQUGBAYDAAABAgMABBEFIRIxUQYTQWFxgSIykQdCobHBFCMzUmJDcoKS0fAkY7LxFlN0k6LhFVSD/8QAGwEBAAIDAQEAAAAAAAAAAAAAAAQFAgMGAQf/xAA3EQACAgIABAMGBQMEAgMAAAAAAQIDBBEFEiExE0FRBiIyYYGRFFJxobEjwdEVM+HwQmJDU/H/2gAMAwEAAhEDEQA/APuNAKAUAoDEmvB3InUO0lvC3C0nxDmFBYjyOORqJZnU19JSJtPD8i5bjHp8+hlpvaCCc8KP8X8rAqT6A86ypzKrvhZjfg30dZx6ErUoiHLqOoxwpxyNwjl5k9APE1qtthUuaTNtNM7ZcsEVs9u4c/wpcdfgz9M/rVd/q9f5Wy0fBbkuskif0vVY7heKNs9QdmX1FT6Miu6O4lbfjWUvU1r+53it5oPaAUAoBQCgFAKAUAoBQCgFAKAUAoBQCgFARXaKWQRhIv4kjBFP8uQSzewBqNlOfJyw7sk4ir5+azsuv6kOun2VovDKA8hHxEjiJ6/D90VXSWJiLVnVsnu/LynuHSK7eRFzdnhI4msnXhyCVJIMZBzt5eVaFiwusVmO+nmSlxCUK3VkLr6l/TkKv49Fo559yB7T6E1z3eJAgXOcjPPG/PyqDm4njpddaLDAzFjNvl3sjbHVLW3HdRxsyjZpMKeLqd+YqBDNxqfcjBtLzJVmLkXvnlJJ+mzelkiSx3dqR3bEJKi8uFiBnHgQTkipVcIOauofR90aZXTnW6L+67FqWrUqj2gFAKAUAoBQCgFAKAUAoBQCgFAKAUAoDzNAQ+saqiHhQh5+SKN+EnxPTlVfk5cI+7B7n2SJuPizkuaXSHmzj0/RBu7gSOd2Z+vlmscbh0ILmsXNJ+p7dnTk+Wv3Yr09Dk1bTjEQ8ZaMEgP3ZKgg8jt5n8ar+KY8saLux3r10SsXK8XddiTfls1izf8A82b/AN1q5b/Vsj8z+5v8SH5Y/YxlhlysffSkOcEF+IcOMtz8vzqfgZeTl2qrmfU8c6opz5V09F5lhg0wKgUBQv8ALjb3rto0VQhyKPQprL5znzt9SMEZtZOMD905AlXwXPJx5b/78IEqXi2c8PgfdenzJsbPxNfJL4l2fr8izIatFJNbRW9u5lXoFAKAUAoBQCgFAKAUAoBQCgFAKA8oDXNMqKWY4A3JPhWE5xguaTPYRc3yxRUr7WpLglYSY4twX5M3p0FctxHjcvhq7fuy7pwoUrmt6y9D3s/YIpeU7KoOWJ8Bu7E+2PY1I4FRKa8afVvsauI5L5VAruofam3Hi2t0aIcmlYqXHUKB8I9c+ldtDh247kznpZOuyLNovaGLUbeQKCkqD95GdyhOeEg/eU8JIPlVXxHDarlCXVNEvFv99SXdHdbnKqeoB+or5DanGco/MsZPqxbBRKzsQFjjySeQBJJJ/wAv4V13srTzOVn0NWRNqCXqfP8AVvtKuZHzaqkcP3TIhZ3A8SM4X0r6PDBgkudlNLIe+i6Fk7Idqf8A8grwTIqzqucLnglQ7ErncY8R5ioebhqMdd0+hIx7/eTRusLyW2Zl3kjViCpPxKOYKH0I2riYcRswsh02dV/Y6CyqrJipLo/+9y12N4kqh0OQfqD0I8DXT03wujzQfQp7apVS5ZrqdVbjWKAUAoBQCgFAKAUAoBQCgFAKAwkfAyeQ3J6V5JpLbEVt6RStSvjdyYGRAp9O8PU+X+/TjeLcUc3yw7fyX+PQsaG38T/Y7YYQq8tgPyFcvKTlJGqye31I7tu5h0lgPmkMSN6SMOP8OL619b4NQoKEV5Ipc6b3Jnw+z7SrBqMbTIXtoX+OJcZf4SAcEgNhiDg7bVMyr5OxpPsaKak47PoX2fa2s+prNCndxXHfr3ZwOFQCy7DbOU9Nz0rdZ7+Km/Iwi+W7ofSbUYXHQsPZWI/SvivEFrKnr8z/AJLx9yG7YzFNPvWHMmOPbo/dqf8ArNd37GwTr6/m/sQ81tQX6HxftD2yIspNM7ldpUkWbOGXHC2wxz5jOeRrp8qT8VkLHj7hNfZTeSftdmzZ4y7xtnYshRuf0B9qkqTniy2a+VRu0j7PqMGJm/qUH3BOfzFfNfaavlthNehd0Wf0/qRXE9u/ex8v7RPBx1/vCofCuJyx5JPsT5RjkR5Jd/Jlus7pZEDocqRkH/fjXf1WKcFJddlHZXKEnGR0VsMCs3+vTSTNa2KIzxkCeeUMYICRkJhSDLLgg8IIxkZI5UBxajc6lZxPcyy21zFGpeRBC8EvAoyxjcOykgZ+EjfqKAuEMgZVYcmAI9CMigM6AUAoBQCgFAKAUB5mgKv2wvyxW2Q7tvJ5L4D3/SqDjWZyQ8NfUt+GULrfPsu36mmytwoCjkK4S2xye2brrHJts6JrhFBDHmMHAJ5+lYQrm2mjQoym+hp1pI76ye2DqJSoKgnH7xCCvPwyB9a+ocL4lVqD5uvmQMzEsXNtHwrtDZG47uOThhaDiRlMYWTLNxNxnILHPLPhXR24sbXzR7MrI28i5T6B9j+gEzC4CkQwqyRk5+N32YjrgZyerVqy3CqpVxZlSpSlzM+hW3I+bOfq7Gvi/EeuVNr8z/ku3/ZGE+mrcQXNsxx3nj0yihT7FM12vsndy0dPJ/2RFy47S/Q+A9o+zoWXgulaOVfhJHJwORBI3B613cqa7/eTKpTnX0PovYOBmnF/duQEXhh7zaSQ8PBxhcZ4QoxnG+ars/PxsavweZErFxbbpc6iy5yasskhYI5XAUYXzyT5eH0r5xxzKWXYuX4UXMcZ1w02vuZypkZ396oIvTMovTOfRbruJu7P8OU/D/TJ09D+ddfwHiD34UjLMq8avxF3X7ol+1epNbWdxOgy6RuUHVyMIP8AMRXXbKYz7N6WLa3jiHMLl2I+KSR/ikkb+pmJJ9a9BDdo7dru8SxZuG2WLv7lRs04MnBHDnwjyjlsc/hHImgLbQCgFAKAUAoBQCgFAap5QqljsFBJ9AM1hOShFyfkZRi5SUUUPTWMsjztzZtvIdPwA9q+d8SyHZY36nSWxVUI1R8kTsC1TSZAmze42ryqWpGpPqRV3aKeaj22NXdDi+5MrtcThfS42YNLDFcY8JVUuB0Dnc+h2q5xeM5OL05tx9Gab8Wi7q1p+pZU1eFY+FMKQMLFjhIPgoX/AEq4lxjHnS7FLrog/hLFJPy9TC3ThVV6AD6CvmltnPY5+rbN8urPFuhC/GwPAyhSQCeEgkg4Hhua6H2f4hDHcoWdmeSqdsdR7o0aletMMLGFXweRQW/wqfl9atsnj7nLw6Hr5mVWLXF7se36EfFajOcZPVtzVTZPfvT6v1J7seunT9CTt0qpyZryIk3s2yrmoUU32NaeiH1OHiUgfMNx1BHI1Y48p1TU10JlE0pafY3dp73vdKMnixgz5ETxhvxBr6RiXK2pSKjIp8K1xLfUk0FU7R/uNQsrrkj95Zy9AJR3kJ/9yPh//pQFsoBQCgFAKAUAoBQCgIPthccFq/ViF+p3/AGq7ilnJjy+ZP4ZXz5EfuQmlRcMajy/Pf8AWvnWRLc2WeRLmm2S0NQ5EKRvryEXJ6SNTejGS28qneDkVR5pLoextNa24rVPKlNdTNzMmiBOcbjkfGoym+xjzPWjZWB4eMtepg8Zc1nCfKEz2CBc71ZYbjdPlmzydkiK1y/k75bOyUNcsvG7vnubaMkgSSY3ZjghUG5I3wN66Or2ex72p7ev5I7ukuhouuwpaMs8811ccwLieaO3J2yohhICLzwcMRnfNdDTg41SShBLXyW/uaZTkysS2Mc6mOw0+aO7QkNOs2IIJEbBBn4iJ1yN1UHIyCAcit08eqceWUVr9BzyTTTLPoXYmTAN/OZwH7xYUylsr5BBMYGXIIyOIkeOBSiiFMeSHZGdtrslzS7l2rcaiN7R6QLq3kgJK8QHCw+aN1IaNwfAqyg+1AcvZXXDcIySr3dzCRHcx/yvgHiU/ejYHiU9D1FATtAKAUAoBQCgFAKAqfb9v3cS9XJ+ikfrVHxt6qivmXPBl/Uk/RGu2Gw9q4Gx9dm2b6s7ojWhkaRhqGuQ2qh5mxn5QAWZsc8KNzVzwfak5RW38zCGPZe9QRuttW70fJInjiRCu3ruPxzW/imdOS10+hr8Hk8zbXONPzMxWIFNAZpoCvdHhrlUkEAkE+Ixkema21ycJcyPdruVXsPrcMd/e2hdneSWNkmb4gT3QXuGkAADAxuVHjlsbg19O4S28SDa0yNkQcJ9VrZ9GqyI4VMbCnUHtAe0AoCn9tENtJHqkf8AZYjuwP7S1Y/EceLRsQ48uLrQFujYEZG4O4I5EHxoDKgFAKAUAoBQCgKp2/X93Eej4+qk/pVJxuO64v5/2Ljgz/qTXyNNudhXATXU3zXU7YzWnXUjyRhLYo7FmUElDHv4KckgdM539BW6vIlWkk+z39TBTlFdH2eytdmP2qBJIxm5SB2jePYTovON0JwJEKFdjggg4zXVWcJrz6VfTpSff0JOXOqUk37u19P+CfsNeglPCsgDjnG+UkXyMb4YVzORw7IoepxZonROK2109STAqIqpt9jS+hkIz0rasO59os85keFD0ryWLdHvFjaODUdWhgGZZEToGYZPkF5ms6cK656hFm2FU5/CiB1y/mltZJVV4YMYUt8E1wzHhRI1O8aliMsd8ch411XD+BKheNkeXkba+SFiiusv2R0fZZYWx07ucK0nE37Yh+dZw2CrjmpXhGOnCCK62vTinHsVV05Sm3J7ZZNNsbmGThMwmtznHegiePY4AkXaVeQ+IBueWaszWTVAKAUAoDnv7RZYnicZV0ZGHk4IP4GgIT7PbppNPtzJnvEVoZM+L27tC59zGT6EUBY6AUAoBQCgFAKAge2Ntx2zEDdSrfTY/gTVbxWtzx3ryeyw4ZZyZCT8+hB6XJmNT5Y+m36V88yI6my0yI8s2iSjNRWRJI6EatbRqaKX26vbixlTULXByBFPG2SkgGSnF0PMBhvnHoev9mszW6Wb4VfiKZVr4l1X90Z6R230jVgEukjimOBwzkKcnYCOYYz9QfKuxlCMu5VVX3Uv3JaLCexAUf8ADXl3CPACXvF/+edveos8ClveiWuIt/HCL+mjUey2ochqz4/9NFnHqDz869WHFdmZ/jcf/wClff8A4M4uxkrfx9RupB4hCsSn/Lkj617+Cr/8upi+IQX+3XFfuddr2c0+yzOVjQjdpriTibbx45D8Ptit8KoR7Ij3Z11vST6ei6EJNr0WpXcSW795b2xMsrAHheXlEASPiA+I9Mjyqh9oczwaORd3/wBZKxYeHQ7H3l0X6eZp7OaVxveRRv3F5BcSyxygZ44bpjMglj5SR5LoQeRTIINWfDL43YkJL0S+3QrprUtFk0btNmUWt2gt7v7qk5iuABnjgkPzjY5X5hg5HjU8wLJmgFAKAUAoCo/ZxeRtDPGsiMyXd5xIrAsga4kYcS8xnJIoC3UAoBQCgFAKAUBqnjDKVPIgg+hFYTjzRafmexk4tNFA09TFI8Dc1Jx5j/tg+9fPOI4zrsa9Dp7ZK2tWrzJeNqqWiG0b0atbRraNOpWSTxPC4yrgg9R0I8wcGt2NdKmxTj5CE5VzUon5u7X9nJLad0KkkHcAcweTr5GvpeDlwvrTRlxDEUl+IqXuvuvRmzsr2o1CBgltdSKu3ws3HGAP+W+R9BmpllirW2QMPDnl2+HA+gxfaVqg2LWrbczCwP4NUT8dH0L5+yt3lNfYg+0H2jaxgn9oRE5HuY0GM+bAkeoNbqcmNj0VufwW/EjzS04+qKXILy7Blka4mUH4pJGkdF3x87ZGfKt05cqbZW0UytsUI+Z96+zLRhbWSHGGk+NuuOS59t/c18643lePkNeUS3ydKSrj2XQ6IEcatI6MFl/Z4u5Rm4Y7mNWk7+M/1KWjYN930JrpvZuUfwnKn12VeQveLdFLb3fwOil42VzFKo7yF1OVbB5YI2YbHGxIrod+RHJegPaA8NAM0BE9o9cW1i4sccr/AAQRL880pHwoo/EnkBknYUGyjappZ046RKp/4h7mK1uXGwnF2zyTF8c8SFmXpk0B9PFAAa8Gz2vQKAUAoBQGOK8BVe2WnkFbpOa4D+ngf0NUXGcLxI+Ii54ZkJ7ol2fY5bS4DqGHj+B6Vw9lfK9EmyDi9M6latDRpaNgavNGtogu1nZwXaqyngmTeN+Xnwk88Z3B8Ks+G8ReLLT7fwSsTJ8BtSW4vuis22vQLJ3Gr2UbSLt36xr3pHLLFd29Qfau6ozIXQTfVG2XDZb8XClr5ehLLpGhSDiW5CA/dMxUj/DIMitng48upkuI8Xr92Ud/TZrvJdBthsi3TDcL8UwJHLJb4B/vaso+DV8JpshxPP8Act6R+fREfbtPq8qM6iGxiOVjTZGxtw9GPME4wNxVNxTiqpi15+S/ySFVRgV6j1m/M+hDAGBsBtXCtuT2/MrNbeyO1jTUnUBiyuh4opUOJIXHJkbwPUciNjkVPwM23Fs5q3+q8mjGdSn0ZGXGrgcKarHjgOItQtuJODJ27woeOAnAzzQ+OBsO8weK05S6PT9H/Yr7aJQ8i/6QR3KYmM4xtKShLjwJMYCk+gFWWzSdea9BAXnay3UlELSsOYjGQD5ucLz6EmoORxCin4mS6cK2xbS6fMi7nX7uTaNI4R1bLv6jkAfUGqa72iinqCJkeH1pe9L7EZp9jNHKZ2l7ycgjvZhxuqnmqDAWNdhkKBnxqFL2it3019jb+FxvR/cy1iyluXgklZWNvIJohgqokXGGYD5sYrFe0V3y+x6sXF9H9yZj7Q3C/PEjjqhIP0Oc1Lp9ovzo1vh9Uvhlr9Tvsu1EDnhYmNujjA+vKrijilFnnojW8MvguZdV8ibVhjOask01tFe+ncyzXoFAKAUAoDCRAQQdwQQR1zXkoprTPU2ntFG1TTmtHLqCYGPuh6GuP4twvkfPDt/B0ONkxy4csuk1+50QzBgGByDXMyi4vTMZRafKzerVqaMGjMNXnYx0cupafFOvDMiuPDI3HoeYrfRk20vcGZVznW9xZVLvsDaE5DzIOgww9iRn6mrevjN+uqRYQ4jfrqkbtO7E2aMCRJKf69kHqAAD+NYW8VyJLppfoY2518lroi2rhQAAABsAOQHSqeUnJ7fcr+rewWrDR6ka2as0jLW+hzwW7XLmNciMfxX/ADUdTV7wnhtl0+bsj22yNEdy6t9kU3t12VvdPmFxpMrRQSkLJCj4SOQj5wjfCVIUZOMg58DXbzuhRDdj7FNXXO6eorbZK6Vp93Ig/bbqSbPNNkj9OBQMj+9n2rkuI8blZ7tfRFvXjVU/OX7Fgt7VVGFAFc5ZdKT3Jmc7JN9ToEdaXI17MxFWPMY85l3VOY85zEw05j3nOa4s1YYYA1vha12ZthY49mc1vJNbHMR4o/GNt/p0q7wOMWVPTZsnCnJ6S6P1LVo+sR3C5XZh8yH5l/1HnXY4uZXkR3Hv6FLk4llD1L6EiDUsjHtAKAUAoDXLErAqwyCMEHkaxnFTWmZRk4y2u5UNR0CSAmS3y6eMfMj+71H4+tcxxDgzfvVr6F3RnwuXJd0fqctrfq23JvFW2Nctbjzr7okTplHquq9TsD1o5TRysyD15yscrPeOvNHnKecVe6GjwtXuj3RonuVUZYgfmazhXKT0kbIVuXZGyy02W43YGKLz2dx5D7o866Ph3A5TanZ0Rpuyq6F7vWX7IsM80VrDy4VGyqObHwA6k109kqsSr0SKyELMmzW9srLF5n72Xn91fuxjoOp864biPEZ5M+/QtoKNMPDr+r9TqRKqWzFs3ola3I1tm1UrFyMGzMLWGzHZ7imzwcNNjZg0dZcxkpGiSKtikbIzRE3doysJYjwyDfbx8jVnh5sqpJpkyFkZx5LOqLN2f1kXCb7SLs6/qPKu8ws2ORX8/Mps3ElRL1T7EuKnkM9oBQCgFAeEU7gjNT0KGbd1Ab+ddm+vj71DyMGm7vHqSqM26n4X09PIhZezU8f8KUOPBZBgj33/AEqiyPZ7fWD/ALFhHiVU/jjr9P8AByvDcr81ux80Kt+A3qqs4HfHsmbo240+09fqY8cv/wCvN/kNav8AR8j8rMt1fnj9zNY7huVu/wDiIX86zhwXIb7aMXZQu819Op1w6BcP87pGOigu31OAKs6PZ1//ACSNE8+mPwJv9ehLWHZ+KI8WON/5n+I+3gKvcbhtFC6LbIN2bbYtb0vRdiTZgBk7Ab+1T+iW2REtvSKXcXJuJe8P8NciJfD+/wCprg+McQd9jjF9EX9VSx6+Vd33/wAHSi1QtmL6G9FrW2amzeq1rbNbZnisTEUAoBQAGvdA8YZrLTXU9TaOaaKtkWbYSIW74oJBcR8x8w8GHnVzw3NlTNNE6HLfW6p/T5F40+8WWNZF5MM+nUH3rv6LVbBSic9dU6puD8jprcahQCgFAKAUB4aAUAoBimzzQoentAQHa26IRYFPxS7HHMIPm+vL3ql41l+DTyruyx4dSpTdku0f58iLhQAADkNhXAye3tk6Um3tnUgrS2aZM5b7V44tj8TdB4eprdViys+SN1WLO3t2N+l6okwONmHNTz9fOsL8aVXfsar8adL6nfmopHFAKA1zvjbxOwrZCOzKK2R+s6oIVwu7nkOnmalY2K7p/Ik42M7pbl8KIa10m5Y95xFSdxxMcn2HL3rqa+D22Q6pJEq7PxItVpb8iW0vUzIAsgw+4B+6+Dvg9a5nKxXXJ8r6IjZGOoPcHtfwbrmIEEHka0Vz5XsxhJprRq7I3Zila2Y7Nlo89fEe439jXa8DzN/0359j3idKsrV0fqXIV0xRHtAKAUAoBQCgFAKAUAoDE0+YKbeTd7cyN4J+7X/D8345rg+OZPiXtehfU1+FjxXr1N0Yrn2zGTPZ1cjhTAzzY+A8h1rKtxT3IxTSe2cWk6dGTKGAfD4y25+UE/jmu34HTVdS3JGOfl3Q5HX06fQ5NZsVtsTxuEwflZgMk+C55+lZcQ4LzRcqlteaNmJxKNq8LI8yV03VBIvEP8a9D1HlXEX47rfKLsZ1y0/p8zv773HlUbkI/KeNN19h4mvVAcm+hF6lqYiGTjj+6vTzPQVMoxnZ0XYl00Kx68vNlQstSnlmllgEUpt17yYSNuQc7Jg7HZsZ6V9C4RweqqKld3fZen6kLiPEX/s0fCu79S/6beLNEkqfK6hhnnv4Hzq1tg47i/Ip4tNpo5NDQGLBGfjcjP8AfO9fKeIvWRJr1OiyXqfT0X8HXOtQos1wZAaqxjkjmHNWH4b/AOtXHDrnCafoyxoSsrlU/NH0GGQMAw5EAj3Ga+jRaklJHLyTi3F+RsrI8FAKAUAoBQCgFAKAUBqnk4VLdAT9BWucuWO/kZRjzSSKNpW6cXixLH3NfM8yfNa2dHd0lr0JJKhsjSN6CtfmaX36nJpBw8y+PErexX/UGu+9m7E8eSNPE47jCRRe2OvWsV3cftsbyqkXdW6gfLIycfFzGM5Hxf012PNKqlOHmUyjGU2mRX2e69LPwBR+9+IbcjwLkrvzGK5rivBo5EHdUv1X+C9w+IxcfAv6ryZ9ItLwseHu3WT7w2AHnk+FcNk4cqW1PoSrK0ltPaO68gyhO/EBsQSCD6ioVdmpa8jTXJcy32K9reihtNkuFBaTgVmySThXHefgrfQ19O4JiYycLEu/qRuJZdy3VF6SPjSWc8VyzRzN3UgDSshZQyk8fdEfewcDp7VfRxZ+NvXZ7KZ2x8PXmff9E09rbToy5w6x8RUjGGbLcPrkgVAz8hJTmS8WpynGJt0WHhiUHpXyPKnzTb+ZcZL3NnRNWmJhEhdbjzG3lg/jU7Gepon4ktWIs/Zafjtoj0HD/lOP0r6Lw6znx4v6FLnQ5MiSJapxEFAKAUAoBQCgFAKAUBw622LeY/8ALk/6TUbL6Y838mb8Vbvgv/ZfyVSwGEQf0r+Qr5nd8bLy34mdqVHZokdCVgzVI5beQRXSsccMg4CT4HOVP1yPeul9nctV2cj8zK2Hi47S7x6kB9qPYZ7tu/iTvCQFkjBCuSvyuhO2QCQR6elfR6LYOPJPsc9OEuZziefZr2PlhdZp4+7EcZjiQhA5zzd+Hxxtvvvvyr2+yuMeSv6nsIyb3IsFrh7iWRflzwr0wm2R5Z4q+XceyPFvevI6BrkojB/r9zvdcgiqGL12NC0cmjXndGWJ1LJniXA4vmzxKR67+9dnwni9dFPJa+3Y2ZdPi8s19TjstD09JhMtoysDxL87Ip6iMMQPptVvD2qpn7m2l8yBLA5Xvozs1m+E7rDHngBDO2NiR8q/qaq+M8VhOvkqe9k/FodCdk+/kdca4GK4mW2zCUuZ7NctexM4kbqAyjehqVV0kmSqekkyT7Cn/hvR2/Q19B4O/wChr5kPi61kfRFiq2KsUAoBQCgFAeE0B8/1X7YdMhd4xI8jKSpKRtw5BwQGPPccxsfDNAQ979tKkE2lo1wFGWPfBCo8T3fAXIG2+Mb86AqN79vV42RHb26dCeNz+YB+lARlv9quo3U8UUkypE7okixxooZWYBgSQSNuhFaMpbomvk/4N+K9XQfzR9g09sxofIflXzG7pNovLfiZ3JUdmhm9DWDNbML22EiFT7VnTa65qSFdnJI2RvKEVXlOwxlQAT6nr9KuLOPZUlyxejU4VubcYmCliComk3yNzn6Z3FalxjMivelsz5UntwRlY23drw9Pxqqutdktnls+d7OitRga5k222rOL69TKD6nNDE2c5/Gtsmja2taZ1hBnPjWhyfY08z7HrGvEeI55TWyJuiR+othGPkak0rckiTQtzSJTsKuLb1dz+Q/SvoXB1/Q38yFxd7yPoixValWKAUAoBQCgNVzHxIy8sqR9RigPxVqFq0UskTfNG7o2eqMVOfcUBrgnZGDoxVlOVZSQQeoI5GgLN2c7NSatO6wPbxTcPGyOXjV8bM0YRGHQkbczjbkBa4vsQ1KNlcPaNwsrYEsgzg55mKvJrcWvkZRfLJP0Pp2kk8HCdmUspHQg718yzYctrOjt6tS9USKGoTRGZvU1g0a2bVNYMwaEsfEKRlpiL5exjFb4Oa9lZs9lY2tG+sP0NZ5I4AJJwBuSegr1RcnpHqTb0jjttPNyO8lLJD9xQeEuP5nPgPKu14TwOPJz3eZ7bkKh8sNN+f8AwVzUNbtrS/itYZePvVZnUMHCcPIcQ8SAxwd/h8xWXGODwVTsq8jOrJ/Erw7F73ky3M+MeewriFHb0akjFmokZJHPIa2RRuiROtyYjI64H41NxVuaZNxI7sRa+zUHBbRDqvF/m3/WvouBXyY8UUWdPnyJP5kpUwiigFAKAUAoBQH5z+37st3F2LxF/dXHz4+7MvPPTiXB9Q1AfKQKAl+yqXX7TE9mkjzxsrqI1ZiMEfNjkp5HO2DvQH6Og+0JopoodQs5bPvto5ZHjaEsOYZwcJ/29aDRw3GuRm4l/ZUnuUYhs20LSIHPzDvThM7Z+auV4hwW2+5yr1r5lrDNh4MVLuun0NkutvHgzWd1Ep5Fxb7noFWYsT5AVAn7N5KW1KL+/wDgw/FwfqdFv2jtywRnMTt8q3EckDN6CULn2qvyeD5lPWUdr5dTON0JeZNBqqXHRke98oIUkZPIZ3PtXnhy1vR5yvWzaGrDlMGj0miT7HiR8z+0j7QltyIYQsj8yG3QdCwByR5eP59dwPg+341i7Gdk1jw/9n+x88XTtT1fiuJXLxrkB5m4Is/yRKBgnbko8N67C26FMeaT0iurrlZLUVsm7D7LrqHu7gOvGjKxXhOMAjIzz5Z8KoLOP49m6tdGWNGKq5pqa2vsfYIZeKKLqeH8Nz+VcbOOrJM3ySU5HY7VG0aomiRqzSNsUQ9/H3s0UI+8d/Q//QNXHDaHZNR9WTapKqqVvofQo0wAByAAHtX0NLSSXkcs2222Z16BQCgFAKAUAoCE7Y9nUv7SW1fbjGUbHyOu6N7Eb9QSKA/LFn2RuXvxp3Dwz8ZRs54VA3MnmvD8WfEYoD9E6dpMenpHpunKBPIvHNMwDGNAeFp5P5nJyETlkHwU0BNWXZC2UiSRf2ibmZrk97IT4lQ3wxjyQKPKgOzWrgxRAR8IdmjijzsqtI4QHHI8IJOPHGPGgNJmt7QAM5MjDPIyXExHMhVBd9+gwPIUBy3WpNLxRvp1zJH/AFi0KMD/AENNxDYnmBTXTuCrRXMdndLbjvooJVJSO4VgsEoK4jjmbKsr8eyhjgrgcwK5jj/DVZX41Ueq769PUlUW6emS09k+WdHw5xjYYwB8pz/veuSjbHpCS6FpC2GuWS6EbFqN2WKDuOMHAWR2Rm9CU4fbNXGLwnFykuSfU9vjXX15W4+qZH6/Y65MO7ihhjB24++Uge3D+eau8T2ex6pc0veZAlmRX+3HT9W9ld0n7LUgfv8AVZllcnIt4mYmRs/2j7Hh9Pr4VbX5NWNDr9jTVj25Et/dn0ezteLhd1VQoxFEowkK+AAG2eVcHxXitmTPS7E/UKlyV/V+pIFqplvezWovezUVH+/xrPb8zPqYO1EjOKOa4mCgk8hW6uDk9G2EG3pGzsbZFne5cc8hP1P5D612vBMPlj4j/RGril6ilRD6lvFdEUh7QCgFAKAUAoBQA0B847aXkVjq1pqEy8MDwy28koQngckMhYjfGMj0zQEl2N1y3ur6/eCRZRi14XTOO7EbALuOYk704/q86AutAaLy1SRSkihlOMg8tiCD6ggEeYFAQWmXHd8SxwvPKGZZZEKBQQxKoZZGBbhBAwM48cGgJL9ulHO2k/wPE35sKaBC9stTt2sLoTCRF7qTIeJ1cNwnhKcQwzBsEEHAODkV5L5hHPpTv3MXeEF+7j4yORbhHER5ZzXyzLio3zUei2y4gtxR7qFgko32PgfEf61hTfKpm6m6VX6EUdNuF2WQ48nYfhVrHikta5mSlbjy6ygjr07SAh43PE3h4gf6moORmSs6Jmq7K5lyxWkS3FUAia2eFqaPdGDNWSRmkamas0jJEaImupRCnyg5kbwA/wB8qu+F4Erp/wDexJlNYtTsl3fYvlrbqiKijCqAAPSu7qrVcVFeRzU7HOTk+7N1bDEUAoBQCgFAKAUAoDXPArjhdVZTzDAEH2NAVq5gS21C1ZFVI5op7fCqFUyApNHyHPhSXHvQFpoDVcTKgLMQFHMnkN/E+FAQlvqMNvIbRC0sg4pO7iQu6CRy37xvlXJY4LEE+eCaA7X1GQb/ALLMR5Nbk/TvPyzQGN1rEAikeUlUVGaQSoyEKq5bKsBxbdM5oCpdmYylrEpUrhdlPNFJJRD/AHVKj2r5pxScJ5U5Q7bLmqLUEmSoNV/Uz0ZcVY6GhxU0ecp5xU0e6MS1ZaPdGDPWSR7r0I5pXnfuYNz95vBR4nNWuDgTukkkSWoUQ8S3/wDS46JpS28fCu7Hdm8WP+nSu5xMSFEOVdyhycmd8+ZkiKlkYUAoBQCgFAKAUAoBQCgIvtFpX7TCYweFwVkif/y5YzxRv6BgMjxBI8aA90DVf2iMll4JUJjnjzkxyr8y+YOQynxVlPjQHRq0QaGRScAo+T0+E7+1AQOiae8INzHHxtcrBJPHxBWWRYlQmMtsRgD4WI5E53xQFgtbnjHyOp8Q64I8sjIPsSKAg+2OsWqRPbTfvpJUZVtoxxzS5XkEG68x8RwBzyK8fqCu6DcEQRRyn98kcayg8+NVAbn5g183z6Wr5tLS2zoIVSUE31JUNVfo80e8VeaGhxU0NHnFXuj3RyXOoInM5PQbmt0KJT7I2wplLql0M7TS57n5gYovP5m9BXQYPBZTe59DXbl04/w+9L9i3abp0cK8EYwPE8yT1J8a6yjHhRHlgikvvndLmm9nZW80igFAKAUAoBQCgFAKAUAoBQFdtk4NUl4c4mto3ceHHFI0asOhKvg9eFelAe9v5XXT7l0YqVj4mI+bu1IMoXoxjDgHwJBoBB2YCqAl1egf+oLc/NgaAx/8HwscyS3cp/rvLhR7rGyg+4oCT0vRoLYEQQxx53PAoBYnxY8yfWgM77TIphiRA3nyYejDcVGuxarfjWzdVkWV/CyHl7Kgfw5nTybDj8aqruA0S6xeibDicv8Azin+xzN2duhymjb+8pH5A1Bl7OvyaN64jj66xZ5/4eujzliHoCfzFeR9nZeq/c9/1DH/ACs3x9kyf4k7nyQBRUyrgNUfif2Nb4pr4IL6krp+hwQ7ogz/ADN8TfU8varWjCpp+FEK7Mvt+JklUwintAKAUAoBQCgFAKAUAoBQCgFAKAruh5lvLy4PyqY7WL0hBeVvLMkpXH/KHWgMO203eRLYrvJdkxY/lh2/aJDjkBGSAf5nXrQFkUYGKA9oBQHhoBigGKDQoBinUDFP1PNHtD0UAoBQCgFAKAUAoBQCgFAKAUAoCqw6de27SpbfszwySPKrTNKHiaU8TgqoPejiJI3XbbzoCR0PRDCzTTSGe5fZ5WAUKuciOJP7OMdMknmSTQEzQCgFAKAUAoBQCgFAKAUAoBQCgFAKAUAoBQCgFAKAUAoBQCgFAKAUAoBQCgFAKAUAoBQCgFAKA//Z"/>
          <p:cNvSpPr>
            <a:spLocks noChangeAspect="1" noChangeArrowheads="1"/>
          </p:cNvSpPr>
          <p:nvPr/>
        </p:nvSpPr>
        <p:spPr bwMode="auto">
          <a:xfrm>
            <a:off x="142696" y="2548071"/>
            <a:ext cx="321945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pac.org/images/blog/good_news_bad_news_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481" y="0"/>
            <a:ext cx="3745397" cy="236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681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Enrollment- Biology Program Growth </a:t>
            </a:r>
            <a:r>
              <a:rPr lang="en-US" sz="3200" dirty="0" smtClean="0"/>
              <a:t>(2013-14)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Biology 187- 210, </a:t>
            </a:r>
          </a:p>
          <a:p>
            <a:r>
              <a:rPr lang="en-US" dirty="0" smtClean="0"/>
              <a:t>Fisheries and Wildlife management 76- 78,</a:t>
            </a:r>
          </a:p>
          <a:p>
            <a:r>
              <a:rPr lang="en-US" dirty="0" smtClean="0"/>
              <a:t>Neuroscience 0 -4</a:t>
            </a:r>
          </a:p>
          <a:p>
            <a:r>
              <a:rPr lang="en-US" dirty="0" smtClean="0"/>
              <a:t>Zoology 119-139</a:t>
            </a:r>
          </a:p>
          <a:p>
            <a:r>
              <a:rPr lang="en-US" dirty="0" smtClean="0"/>
              <a:t>Pre-Vet 31- 35</a:t>
            </a:r>
          </a:p>
          <a:p>
            <a:endParaRPr lang="en-US" dirty="0" smtClean="0"/>
          </a:p>
        </p:txBody>
      </p:sp>
      <p:pic>
        <p:nvPicPr>
          <p:cNvPr id="3074" name="Picture 2" descr="http://www.antisocialmediallc.com/wp-content/uploads/2012/02/Up-Arrow-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352" y="3030618"/>
            <a:ext cx="4786648" cy="382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442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 Enrollment- Program Growth </a:t>
            </a:r>
            <a:r>
              <a:rPr lang="en-US" sz="3200" dirty="0" smtClean="0"/>
              <a:t>(2013-2014)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– Social Studies Secondary Ed 28- 35</a:t>
            </a:r>
          </a:p>
          <a:p>
            <a:r>
              <a:rPr lang="en-US" dirty="0" smtClean="0"/>
              <a:t>Math &amp; CS- Computer Science 116-125</a:t>
            </a:r>
          </a:p>
          <a:p>
            <a:r>
              <a:rPr lang="en-US" dirty="0" smtClean="0"/>
              <a:t>Mathematics 21-22</a:t>
            </a:r>
          </a:p>
          <a:p>
            <a:r>
              <a:rPr lang="en-US" dirty="0" smtClean="0"/>
              <a:t>CS Networking 22-26</a:t>
            </a:r>
          </a:p>
          <a:p>
            <a:r>
              <a:rPr lang="en-US" dirty="0" smtClean="0"/>
              <a:t>CAPS – Communication Studies 62-68</a:t>
            </a:r>
          </a:p>
          <a:p>
            <a:r>
              <a:rPr lang="en-US" dirty="0" smtClean="0"/>
              <a:t>CAPS- Multimedia Journalism 24-29</a:t>
            </a:r>
          </a:p>
          <a:p>
            <a:r>
              <a:rPr lang="en-US" dirty="0" smtClean="0"/>
              <a:t>CAPS – Public Relations 72-74</a:t>
            </a:r>
          </a:p>
        </p:txBody>
      </p:sp>
      <p:pic>
        <p:nvPicPr>
          <p:cNvPr id="4" name="Picture 2" descr="http://www.antisocialmediallc.com/wp-content/uploads/2012/02/Up-Arrow-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352" y="3030618"/>
            <a:ext cx="4786648" cy="382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295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 Enrollment- Program Growth </a:t>
            </a:r>
            <a:r>
              <a:rPr lang="en-US" sz="3200" dirty="0" smtClean="0"/>
              <a:t>(2013-2014)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EEGS Environmental Science 80-90</a:t>
            </a:r>
          </a:p>
          <a:p>
            <a:r>
              <a:rPr lang="en-US" dirty="0" smtClean="0"/>
              <a:t>EEGS </a:t>
            </a:r>
            <a:r>
              <a:rPr lang="en-US" dirty="0" err="1" smtClean="0"/>
              <a:t>Geomatics</a:t>
            </a:r>
            <a:r>
              <a:rPr lang="en-US" dirty="0" smtClean="0"/>
              <a:t> 15-16</a:t>
            </a:r>
          </a:p>
          <a:p>
            <a:r>
              <a:rPr lang="en-US" dirty="0" smtClean="0"/>
              <a:t>Pre-Pharmacy 10-14</a:t>
            </a:r>
          </a:p>
          <a:p>
            <a:r>
              <a:rPr lang="en-US" dirty="0"/>
              <a:t>Pre-med 63-79</a:t>
            </a:r>
          </a:p>
          <a:p>
            <a:r>
              <a:rPr lang="en-US" dirty="0"/>
              <a:t>Pre- physician assistant 5-8</a:t>
            </a:r>
          </a:p>
          <a:p>
            <a:r>
              <a:rPr lang="en-US" dirty="0"/>
              <a:t>PS- Paralegal 0-5</a:t>
            </a:r>
          </a:p>
          <a:p>
            <a:r>
              <a:rPr lang="en-US" dirty="0"/>
              <a:t>PY- General Psychology 113-119</a:t>
            </a:r>
          </a:p>
          <a:p>
            <a:r>
              <a:rPr lang="en-US" dirty="0"/>
              <a:t>PY Neuroscience 0-7</a:t>
            </a:r>
          </a:p>
          <a:p>
            <a:endParaRPr lang="en-US" dirty="0"/>
          </a:p>
        </p:txBody>
      </p:sp>
      <p:pic>
        <p:nvPicPr>
          <p:cNvPr id="4" name="Picture 2" descr="http://www.antisocialmediallc.com/wp-content/uploads/2012/02/Up-Arrow-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352" y="3030618"/>
            <a:ext cx="4786648" cy="382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096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declines </a:t>
            </a:r>
            <a:r>
              <a:rPr lang="en-US" sz="2800" dirty="0" smtClean="0">
                <a:latin typeface="+mn-lt"/>
              </a:rPr>
              <a:t>(2013-2014)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89974" y="1954968"/>
            <a:ext cx="10363826" cy="342410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Art &amp; Design 622- 525</a:t>
            </a:r>
          </a:p>
          <a:p>
            <a:r>
              <a:rPr lang="en-US" dirty="0" smtClean="0"/>
              <a:t>Biology – Ecology 46- 40, Physiology 157-153</a:t>
            </a:r>
          </a:p>
          <a:p>
            <a:r>
              <a:rPr lang="en-US" dirty="0" smtClean="0"/>
              <a:t>CAPS- Media production 60-52</a:t>
            </a:r>
          </a:p>
          <a:p>
            <a:r>
              <a:rPr lang="en-US" dirty="0" smtClean="0"/>
              <a:t>CH- Biochemistry 50-37</a:t>
            </a:r>
          </a:p>
          <a:p>
            <a:r>
              <a:rPr lang="en-US" dirty="0" smtClean="0"/>
              <a:t>EC- Economics 49-44</a:t>
            </a:r>
          </a:p>
          <a:p>
            <a:r>
              <a:rPr lang="en-US" dirty="0" smtClean="0"/>
              <a:t>EN- English 115-107</a:t>
            </a:r>
          </a:p>
          <a:p>
            <a:r>
              <a:rPr lang="en-US" dirty="0" smtClean="0"/>
              <a:t>EN- Writing 86-76 </a:t>
            </a:r>
          </a:p>
        </p:txBody>
      </p:sp>
      <p:pic>
        <p:nvPicPr>
          <p:cNvPr id="5122" name="Picture 2" descr="http://3.bp.blogspot.com/-xDkRlCGUaik/UA1w0nJTYlI/AAAAAAAAQ7A/OXKlQoAX6pw/s1600/dec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592" y="3219718"/>
            <a:ext cx="2726408" cy="36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414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declines </a:t>
            </a:r>
            <a:r>
              <a:rPr lang="en-US" sz="2800" dirty="0" smtClean="0">
                <a:latin typeface="+mn-lt"/>
              </a:rPr>
              <a:t>(2013-2014)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89974" y="1954968"/>
            <a:ext cx="10363826" cy="342410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EEGS -  Earth Science 38-35</a:t>
            </a:r>
          </a:p>
          <a:p>
            <a:r>
              <a:rPr lang="en-US" dirty="0" smtClean="0"/>
              <a:t>EEGS - Environmental Sustainability 150 -138</a:t>
            </a:r>
          </a:p>
          <a:p>
            <a:r>
              <a:rPr lang="en-US" dirty="0" smtClean="0"/>
              <a:t>MLL - French 3-1</a:t>
            </a:r>
          </a:p>
          <a:p>
            <a:r>
              <a:rPr lang="en-US" dirty="0" smtClean="0"/>
              <a:t>MLL- German Studies 8-5</a:t>
            </a:r>
          </a:p>
          <a:p>
            <a:r>
              <a:rPr lang="en-US" dirty="0" smtClean="0"/>
              <a:t>MLL- International Studies 35-29</a:t>
            </a:r>
          </a:p>
          <a:p>
            <a:r>
              <a:rPr lang="en-US" dirty="0" smtClean="0"/>
              <a:t>MLL- Spanish 19-13</a:t>
            </a:r>
          </a:p>
          <a:p>
            <a:r>
              <a:rPr lang="en-US" dirty="0" smtClean="0"/>
              <a:t>M &amp; CS -  Math Secondary Ed 41-39</a:t>
            </a:r>
          </a:p>
        </p:txBody>
      </p:sp>
      <p:pic>
        <p:nvPicPr>
          <p:cNvPr id="5122" name="Picture 2" descr="http://3.bp.blogspot.com/-xDkRlCGUaik/UA1w0nJTYlI/AAAAAAAAQ7A/OXKlQoAX6pw/s1600/dec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592" y="3219718"/>
            <a:ext cx="2726408" cy="36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222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declines </a:t>
            </a:r>
            <a:r>
              <a:rPr lang="en-US" sz="2800" dirty="0" smtClean="0">
                <a:latin typeface="+mn-lt"/>
              </a:rPr>
              <a:t>(2013-2014)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89974" y="1954968"/>
            <a:ext cx="10363826" cy="342410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PY-Early childhood 21- 7</a:t>
            </a:r>
          </a:p>
          <a:p>
            <a:r>
              <a:rPr lang="en-US" dirty="0" smtClean="0"/>
              <a:t>PY- Psychology grad prep 84-71</a:t>
            </a:r>
          </a:p>
          <a:p>
            <a:r>
              <a:rPr lang="en-US" dirty="0" smtClean="0"/>
              <a:t>PY – Training Development Performance 14-3</a:t>
            </a:r>
          </a:p>
          <a:p>
            <a:r>
              <a:rPr lang="en-US" dirty="0" smtClean="0"/>
              <a:t>SO – Sociology 13-11</a:t>
            </a:r>
          </a:p>
          <a:p>
            <a:r>
              <a:rPr lang="en-US" dirty="0" smtClean="0"/>
              <a:t>SO – Sociology Liberal Arts 20-14</a:t>
            </a:r>
          </a:p>
        </p:txBody>
      </p:sp>
      <p:pic>
        <p:nvPicPr>
          <p:cNvPr id="5122" name="Picture 2" descr="http://3.bp.blogspot.com/-xDkRlCGUaik/UA1w0nJTYlI/AAAAAAAAQ7A/OXKlQoAX6pw/s1600/dec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592" y="3219718"/>
            <a:ext cx="2726408" cy="36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26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hours </a:t>
            </a:r>
            <a:r>
              <a:rPr lang="en-US" sz="3200" dirty="0" smtClean="0"/>
              <a:t>2013-14* fall preliminary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University decline 117,979 to 113,425 –(-4%)</a:t>
            </a:r>
          </a:p>
          <a:p>
            <a:r>
              <a:rPr lang="en-US" dirty="0" smtClean="0"/>
              <a:t>Gains for CAPS (106), Chemistry (220), History (210), NAS (85), LG (53)</a:t>
            </a:r>
          </a:p>
          <a:p>
            <a:r>
              <a:rPr lang="en-US" dirty="0" smtClean="0"/>
              <a:t>Losses for Art &amp; Design (590), BI (18),</a:t>
            </a:r>
          </a:p>
          <a:p>
            <a:r>
              <a:rPr lang="en-US" dirty="0" smtClean="0"/>
              <a:t>EC (309), EN (1593), EEGS (371),</a:t>
            </a:r>
          </a:p>
          <a:p>
            <a:r>
              <a:rPr lang="en-US" dirty="0" smtClean="0"/>
              <a:t>MA (430), MU (310), PH (16),</a:t>
            </a:r>
          </a:p>
          <a:p>
            <a:r>
              <a:rPr lang="en-US" dirty="0" smtClean="0"/>
              <a:t>PHIL (334), PS (14), PY (436), SO (305)</a:t>
            </a:r>
            <a:endParaRPr lang="en-US" dirty="0"/>
          </a:p>
        </p:txBody>
      </p:sp>
      <p:pic>
        <p:nvPicPr>
          <p:cNvPr id="8194" name="Picture 2" descr="http://mikehawkeydotcom.files.wordpress.com/2013/01/up-and-dow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562" y="3760630"/>
            <a:ext cx="4132438" cy="309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148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584</Words>
  <Application>Microsoft Office PowerPoint</Application>
  <PresentationFormat>Custom</PresentationFormat>
  <Paragraphs>86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Summary of Scorecard Analysis 2014</vt:lpstr>
      <vt:lpstr>Enrollment Fall 2013-14</vt:lpstr>
      <vt:lpstr>Enrollment- Biology Program Growth (2013-14)</vt:lpstr>
      <vt:lpstr>CAS Enrollment- Program Growth (2013-2014)</vt:lpstr>
      <vt:lpstr>CAS Enrollment- Program Growth (2013-2014)</vt:lpstr>
      <vt:lpstr>Enrollment declines (2013-2014)</vt:lpstr>
      <vt:lpstr>Enrollment declines (2013-2014)</vt:lpstr>
      <vt:lpstr>Enrollment declines (2013-2014)</vt:lpstr>
      <vt:lpstr>Credit hours 2013-14* fall preliminary</vt:lpstr>
      <vt:lpstr>SCH Peak year (sch) / 2014</vt:lpstr>
      <vt:lpstr>SCH Peak year (sch) / 2014</vt:lpstr>
      <vt:lpstr>SCH Peak year (sch) / 2014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Scorecard Analysis 2014</dc:title>
  <dc:creator>Michael Broadway</dc:creator>
  <cp:lastModifiedBy>Registered User</cp:lastModifiedBy>
  <cp:revision>20</cp:revision>
  <dcterms:created xsi:type="dcterms:W3CDTF">2014-10-24T00:49:08Z</dcterms:created>
  <dcterms:modified xsi:type="dcterms:W3CDTF">2014-10-28T14:29:48Z</dcterms:modified>
</cp:coreProperties>
</file>