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8" r:id="rId6"/>
    <p:sldId id="269" r:id="rId7"/>
    <p:sldId id="261" r:id="rId8"/>
    <p:sldId id="263" r:id="rId9"/>
    <p:sldId id="267" r:id="rId10"/>
    <p:sldId id="259" r:id="rId11"/>
    <p:sldId id="264" r:id="rId12"/>
    <p:sldId id="266" r:id="rId13"/>
    <p:sldId id="270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243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3B2E4-E63C-4B29-A232-3350FF3AACF4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A3FA-78ED-471A-8740-A4F23D3FF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3B2E4-E63C-4B29-A232-3350FF3AACF4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A3FA-78ED-471A-8740-A4F23D3FF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3B2E4-E63C-4B29-A232-3350FF3AACF4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A3FA-78ED-471A-8740-A4F23D3FF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3B2E4-E63C-4B29-A232-3350FF3AACF4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A3FA-78ED-471A-8740-A4F23D3FF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3B2E4-E63C-4B29-A232-3350FF3AACF4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A3FA-78ED-471A-8740-A4F23D3FF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3B2E4-E63C-4B29-A232-3350FF3AACF4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A3FA-78ED-471A-8740-A4F23D3FF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3B2E4-E63C-4B29-A232-3350FF3AACF4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A3FA-78ED-471A-8740-A4F23D3FF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3B2E4-E63C-4B29-A232-3350FF3AACF4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A3FA-78ED-471A-8740-A4F23D3FF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3B2E4-E63C-4B29-A232-3350FF3AACF4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A3FA-78ED-471A-8740-A4F23D3FF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3B2E4-E63C-4B29-A232-3350FF3AACF4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A3FA-78ED-471A-8740-A4F23D3FF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3B2E4-E63C-4B29-A232-3350FF3AACF4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A3FA-78ED-471A-8740-A4F23D3FF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3B2E4-E63C-4B29-A232-3350FF3AACF4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CA3FA-78ED-471A-8740-A4F23D3FF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057400"/>
            <a:ext cx="6400800" cy="2590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Presentation to Educational Programs Committee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Biology Department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December 5, 2011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4" name="Picture 3" descr="NMU logo for letterhead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12334" y="0"/>
            <a:ext cx="2931666" cy="16002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1219200"/>
            <a:ext cx="8305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Program Enhancement: Position Requests</a:t>
            </a: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6700" b="1" dirty="0" smtClean="0"/>
              <a:t>Benefits to University</a:t>
            </a:r>
          </a:p>
          <a:p>
            <a:r>
              <a:rPr lang="en-US" sz="6700" dirty="0" smtClean="0"/>
              <a:t>Ability to offer required classes to majors and non-majors as needed</a:t>
            </a:r>
          </a:p>
          <a:p>
            <a:r>
              <a:rPr lang="en-US" sz="6700" dirty="0" smtClean="0"/>
              <a:t>Increase research productivity </a:t>
            </a:r>
          </a:p>
          <a:p>
            <a:pPr lvl="1"/>
            <a:r>
              <a:rPr lang="en-US" sz="5900" dirty="0" smtClean="0"/>
              <a:t>Increase graduate student enrollment</a:t>
            </a:r>
          </a:p>
          <a:p>
            <a:pPr lvl="1"/>
            <a:r>
              <a:rPr lang="en-US" sz="5900" dirty="0" smtClean="0"/>
              <a:t>Increase undergraduate research involvement</a:t>
            </a:r>
          </a:p>
          <a:p>
            <a:pPr lvl="1"/>
            <a:r>
              <a:rPr lang="en-US" sz="5900" dirty="0" smtClean="0"/>
              <a:t>Increased </a:t>
            </a:r>
            <a:r>
              <a:rPr lang="en-US" sz="5900" dirty="0"/>
              <a:t>research productivity of </a:t>
            </a:r>
            <a:r>
              <a:rPr lang="en-US" sz="5900" dirty="0" smtClean="0"/>
              <a:t>faculty 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>
                <a:latin typeface="Comic Sans MS" pitchFamily="66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>
                <a:latin typeface="Comic Sans MS" pitchFamily="66" charset="0"/>
              </a:rPr>
              <a:t>	</a:t>
            </a:r>
            <a:endParaRPr lang="en-US" sz="2400" dirty="0" smtClean="0">
              <a:latin typeface="Comic Sans MS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144780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600" b="1" dirty="0" smtClean="0"/>
              <a:t>Enhancement Position Requests</a:t>
            </a:r>
          </a:p>
          <a:p>
            <a:pPr lvl="0">
              <a:spcBef>
                <a:spcPct val="0"/>
              </a:spcBef>
              <a:defRPr/>
            </a:pPr>
            <a:r>
              <a:rPr lang="en-US" sz="3600" b="1" dirty="0" smtClean="0"/>
              <a:t>	Biology</a:t>
            </a:r>
          </a:p>
        </p:txBody>
      </p:sp>
      <p:pic>
        <p:nvPicPr>
          <p:cNvPr id="5" name="Picture 4" descr="NMU logo for letterhead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00800" y="0"/>
            <a:ext cx="2743200" cy="16002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953000"/>
          </a:xfrm>
        </p:spPr>
        <p:txBody>
          <a:bodyPr>
            <a:normAutofit/>
          </a:bodyPr>
          <a:lstStyle/>
          <a:p>
            <a:r>
              <a:rPr lang="en-US" b="1" dirty="0"/>
              <a:t>Benefits to University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Feed programs that are growing so that they can continue to grow.   Strengthen Fish and Wildlife program through addition of a lake fisheries management biologist. </a:t>
            </a:r>
          </a:p>
          <a:p>
            <a:r>
              <a:rPr lang="en-US" dirty="0" smtClean="0"/>
              <a:t>Strengthen </a:t>
            </a:r>
            <a:r>
              <a:rPr lang="en-US" dirty="0"/>
              <a:t>environmental </a:t>
            </a:r>
            <a:r>
              <a:rPr lang="en-US" dirty="0" smtClean="0"/>
              <a:t>/physiological capability that will increase collaborative research with state/federal agencies.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144780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600" b="1" dirty="0" smtClean="0"/>
              <a:t>Enhancement Position Requests</a:t>
            </a:r>
          </a:p>
          <a:p>
            <a:pPr lvl="0">
              <a:spcBef>
                <a:spcPct val="0"/>
              </a:spcBef>
              <a:defRPr/>
            </a:pPr>
            <a:r>
              <a:rPr lang="en-US" sz="3600" b="1" dirty="0" smtClean="0"/>
              <a:t>	Biology</a:t>
            </a:r>
          </a:p>
        </p:txBody>
      </p:sp>
      <p:pic>
        <p:nvPicPr>
          <p:cNvPr id="5" name="Picture 4" descr="NMU logo for letterhead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00800" y="0"/>
            <a:ext cx="2743200" cy="1447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4953000"/>
          </a:xfrm>
        </p:spPr>
        <p:txBody>
          <a:bodyPr>
            <a:normAutofit/>
          </a:bodyPr>
          <a:lstStyle/>
          <a:p>
            <a:r>
              <a:rPr lang="en-US" b="1" dirty="0"/>
              <a:t>Benefits to </a:t>
            </a:r>
            <a:r>
              <a:rPr lang="en-US" b="1" dirty="0" smtClean="0"/>
              <a:t>University -- continued</a:t>
            </a:r>
            <a:endParaRPr lang="en-US" dirty="0"/>
          </a:p>
          <a:p>
            <a:r>
              <a:rPr lang="en-US" dirty="0" smtClean="0"/>
              <a:t>Strengthen the instructional and research efforts in human health with an emphasis on Neuroscience.</a:t>
            </a:r>
          </a:p>
          <a:p>
            <a:r>
              <a:rPr lang="en-US" dirty="0" smtClean="0"/>
              <a:t>Increase </a:t>
            </a:r>
            <a:r>
              <a:rPr lang="en-US" dirty="0"/>
              <a:t>in research productivity of the </a:t>
            </a:r>
            <a:r>
              <a:rPr lang="en-US" dirty="0" smtClean="0"/>
              <a:t>Biology faculty </a:t>
            </a:r>
            <a:r>
              <a:rPr lang="en-US" dirty="0"/>
              <a:t>by </a:t>
            </a:r>
            <a:r>
              <a:rPr lang="en-US" dirty="0" smtClean="0"/>
              <a:t>making loads sustainable.  </a:t>
            </a:r>
            <a:endParaRPr lang="en-US" dirty="0"/>
          </a:p>
          <a:p>
            <a:r>
              <a:rPr lang="en-US" dirty="0"/>
              <a:t>Create </a:t>
            </a:r>
            <a:r>
              <a:rPr lang="en-US" dirty="0" smtClean="0"/>
              <a:t> programs that will help attract </a:t>
            </a:r>
            <a:r>
              <a:rPr lang="en-US" dirty="0"/>
              <a:t>highly motivated high school students to the NMU campus</a:t>
            </a:r>
            <a:r>
              <a:rPr lang="en-US" dirty="0" smtClean="0"/>
              <a:t>.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144780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600" b="1" dirty="0" smtClean="0"/>
              <a:t>Enhancement Position Requests</a:t>
            </a:r>
          </a:p>
          <a:p>
            <a:pPr lvl="0">
              <a:spcBef>
                <a:spcPct val="0"/>
              </a:spcBef>
              <a:defRPr/>
            </a:pPr>
            <a:r>
              <a:rPr lang="en-US" sz="3600" b="1" dirty="0" smtClean="0"/>
              <a:t>	Biology</a:t>
            </a:r>
          </a:p>
        </p:txBody>
      </p:sp>
      <p:pic>
        <p:nvPicPr>
          <p:cNvPr id="5" name="Picture 4" descr="NMU logo for letterhead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00800" y="0"/>
            <a:ext cx="2743200" cy="1447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Some noteworthy requirements:</a:t>
            </a:r>
          </a:p>
          <a:p>
            <a:r>
              <a:rPr lang="en-US" dirty="0" smtClean="0"/>
              <a:t>Need office space for Lake Fish Biologist and </a:t>
            </a:r>
            <a:r>
              <a:rPr lang="en-US" dirty="0" err="1" smtClean="0"/>
              <a:t>Neurotoxicologist</a:t>
            </a:r>
            <a:endParaRPr lang="en-US" dirty="0" smtClean="0"/>
          </a:p>
          <a:p>
            <a:r>
              <a:rPr lang="en-US" dirty="0" smtClean="0"/>
              <a:t>Need lab space for the </a:t>
            </a:r>
            <a:r>
              <a:rPr lang="en-US" dirty="0" err="1" smtClean="0"/>
              <a:t>Neurotoxicologist</a:t>
            </a:r>
            <a:r>
              <a:rPr lang="en-US" dirty="0" smtClean="0"/>
              <a:t> and funds to help renovate aquatic research lab for Fish Lake Biologist</a:t>
            </a:r>
          </a:p>
          <a:p>
            <a:r>
              <a:rPr lang="en-US" dirty="0" smtClean="0"/>
              <a:t>Start up funds for </a:t>
            </a:r>
            <a:r>
              <a:rPr lang="en-US" dirty="0" err="1" smtClean="0"/>
              <a:t>Neurotoxicologist</a:t>
            </a:r>
            <a:r>
              <a:rPr lang="en-US" dirty="0" smtClean="0"/>
              <a:t> and Lake Fish Biologist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0"/>
            <a:ext cx="8915400" cy="144780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600" b="1" dirty="0" smtClean="0"/>
              <a:t>Enhancement Position Requests</a:t>
            </a:r>
          </a:p>
          <a:p>
            <a:pPr lvl="0">
              <a:spcBef>
                <a:spcPct val="0"/>
              </a:spcBef>
              <a:defRPr/>
            </a:pPr>
            <a:r>
              <a:rPr lang="en-US" sz="3600" b="1" dirty="0" smtClean="0"/>
              <a:t>	Biology</a:t>
            </a:r>
          </a:p>
        </p:txBody>
      </p:sp>
      <p:pic>
        <p:nvPicPr>
          <p:cNvPr id="5" name="Picture 4" descr="NMU logo for letterhead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00800" y="0"/>
            <a:ext cx="2743200" cy="1447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8382000" cy="5715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Approximate Costs</a:t>
            </a:r>
          </a:p>
          <a:p>
            <a:r>
              <a:rPr lang="en-US" sz="2800" b="1" dirty="0" smtClean="0"/>
              <a:t>Faculty (3.0 positions w/ benefits)	$212,528</a:t>
            </a:r>
          </a:p>
          <a:p>
            <a:r>
              <a:rPr lang="en-US" sz="2800" b="1" dirty="0" smtClean="0"/>
              <a:t>Start up funds				$  60,000</a:t>
            </a:r>
          </a:p>
          <a:p>
            <a:r>
              <a:rPr lang="en-US" sz="2800" b="1" dirty="0" smtClean="0"/>
              <a:t>Total					$272,528</a:t>
            </a:r>
          </a:p>
          <a:p>
            <a:pPr>
              <a:buNone/>
            </a:pPr>
            <a:endParaRPr lang="en-US" sz="2800" b="1" dirty="0"/>
          </a:p>
          <a:p>
            <a:pPr>
              <a:buNone/>
            </a:pPr>
            <a:r>
              <a:rPr lang="en-US" sz="2800" b="1" dirty="0" smtClean="0"/>
              <a:t>Estimated Income </a:t>
            </a:r>
            <a:r>
              <a:rPr lang="en-US" sz="2000" b="1" dirty="0" smtClean="0"/>
              <a:t>(from new 		</a:t>
            </a:r>
            <a:r>
              <a:rPr lang="en-US" sz="2800" b="1" dirty="0" smtClean="0"/>
              <a:t>$390,000</a:t>
            </a:r>
          </a:p>
          <a:p>
            <a:pPr>
              <a:buNone/>
            </a:pPr>
            <a:r>
              <a:rPr lang="en-US" sz="2000" b="1" dirty="0" smtClean="0"/>
              <a:t>students recruited --30 F &amp; W; 20 Other </a:t>
            </a:r>
          </a:p>
          <a:p>
            <a:pPr>
              <a:buNone/>
            </a:pPr>
            <a:r>
              <a:rPr lang="en-US" sz="2000" b="1" dirty="0" smtClean="0"/>
              <a:t>Biology @$7,800 ea—believed to be </a:t>
            </a:r>
          </a:p>
          <a:p>
            <a:pPr>
              <a:buNone/>
            </a:pPr>
            <a:r>
              <a:rPr lang="en-US" sz="2000" b="1" dirty="0" smtClean="0"/>
              <a:t>conservative estimate)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144780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600" b="1" dirty="0" smtClean="0"/>
              <a:t>Enhancement Position Requests</a:t>
            </a:r>
          </a:p>
          <a:p>
            <a:pPr lvl="0">
              <a:spcBef>
                <a:spcPct val="0"/>
              </a:spcBef>
              <a:defRPr/>
            </a:pPr>
            <a:r>
              <a:rPr lang="en-US" sz="3600" b="1" dirty="0" smtClean="0"/>
              <a:t>	Biology</a:t>
            </a:r>
          </a:p>
        </p:txBody>
      </p:sp>
      <p:pic>
        <p:nvPicPr>
          <p:cNvPr id="5" name="Picture 4" descr="NMU logo for letterhead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00800" y="0"/>
            <a:ext cx="2743200" cy="1447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239000" cy="41910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Biology Faculty identified the following as priorities: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1. Lake Fish Biologist</a:t>
            </a:r>
            <a:br>
              <a:rPr lang="en-US" b="1" dirty="0" smtClean="0"/>
            </a:br>
            <a:r>
              <a:rPr lang="en-US" b="1" dirty="0" smtClean="0"/>
              <a:t>2. </a:t>
            </a:r>
            <a:r>
              <a:rPr lang="en-US" b="1" dirty="0" err="1" smtClean="0"/>
              <a:t>Neurotoxicologist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3. Vertebrate Biologist (2-yr term)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	4.  Lake Limnologist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We are requesting positions 1-3.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144780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noProof="0" dirty="0" smtClean="0">
                <a:latin typeface="+mj-lt"/>
                <a:ea typeface="+mj-ea"/>
                <a:cs typeface="+mj-cs"/>
              </a:rPr>
              <a:t>Enhancement Position Requests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Biology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NMU logo for letterhead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00800" y="0"/>
            <a:ext cx="2743200" cy="16002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610600" cy="5257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6000" b="1" dirty="0" smtClean="0"/>
              <a:t>Overall Goals:  </a:t>
            </a:r>
            <a:endParaRPr lang="en-US" sz="6000" dirty="0"/>
          </a:p>
          <a:p>
            <a:r>
              <a:rPr lang="en-US" sz="6000" dirty="0"/>
              <a:t>1.  To </a:t>
            </a:r>
            <a:r>
              <a:rPr lang="en-US" sz="6000" dirty="0" smtClean="0"/>
              <a:t>meet needs of students in delivering classes in our curriculum.  </a:t>
            </a:r>
          </a:p>
          <a:p>
            <a:r>
              <a:rPr lang="en-US" sz="6000" dirty="0" smtClean="0"/>
              <a:t>2. To enable continued growth in department (Majors and SCH)</a:t>
            </a:r>
          </a:p>
          <a:p>
            <a:r>
              <a:rPr lang="en-US" sz="6000" dirty="0" smtClean="0"/>
              <a:t>3. To increase research capability and productivity of faculty in a sustainable way.</a:t>
            </a:r>
          </a:p>
          <a:p>
            <a:r>
              <a:rPr lang="en-US" sz="6000" dirty="0" smtClean="0"/>
              <a:t>4.  Increase </a:t>
            </a:r>
            <a:r>
              <a:rPr lang="en-US" sz="6000" dirty="0"/>
              <a:t>the opportunity of undergraduate students to conduct meaningful research</a:t>
            </a:r>
            <a:r>
              <a:rPr lang="en-US" sz="6000" dirty="0" smtClean="0"/>
              <a:t>.</a:t>
            </a:r>
            <a:endParaRPr lang="en-US" sz="6000" dirty="0"/>
          </a:p>
          <a:p>
            <a:pPr>
              <a:lnSpc>
                <a:spcPct val="90000"/>
              </a:lnSpc>
              <a:buNone/>
            </a:pPr>
            <a:r>
              <a:rPr lang="en-US" sz="2400" dirty="0" smtClean="0">
                <a:latin typeface="Comic Sans MS" pitchFamily="66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>
                <a:latin typeface="Comic Sans MS" pitchFamily="66" charset="0"/>
              </a:rPr>
              <a:t>	</a:t>
            </a:r>
            <a:endParaRPr lang="en-US" sz="2400" dirty="0" smtClean="0">
              <a:latin typeface="Comic Sans MS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28600"/>
            <a:ext cx="9144000" cy="121920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600" b="1" dirty="0" smtClean="0"/>
              <a:t>Enhancement Position Requests</a:t>
            </a:r>
          </a:p>
          <a:p>
            <a:pPr lvl="0">
              <a:spcBef>
                <a:spcPct val="0"/>
              </a:spcBef>
              <a:defRPr/>
            </a:pPr>
            <a:r>
              <a:rPr lang="en-US" sz="3600" b="1" dirty="0" smtClean="0"/>
              <a:t>	Biology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NMU logo for letterhead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24600" y="0"/>
            <a:ext cx="2819400" cy="16002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9154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dirty="0" smtClean="0"/>
              <a:t>Background:  </a:t>
            </a:r>
            <a:endParaRPr lang="en-US" sz="36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600" dirty="0" smtClean="0"/>
              <a:t>Enrollments –grown from 415 to 586 from 2007-present (41.2%).</a:t>
            </a:r>
          </a:p>
          <a:p>
            <a:pPr lvl="1"/>
            <a:r>
              <a:rPr lang="en-US" sz="3200" dirty="0" smtClean="0"/>
              <a:t>Created created challenges in meeting teaching demands.</a:t>
            </a:r>
          </a:p>
          <a:p>
            <a:r>
              <a:rPr lang="en-US" sz="3600" dirty="0" smtClean="0"/>
              <a:t>Added Fisheries &amp; </a:t>
            </a:r>
            <a:r>
              <a:rPr lang="en-US" sz="3600" dirty="0" err="1" smtClean="0"/>
              <a:t>Wildl</a:t>
            </a:r>
            <a:r>
              <a:rPr lang="en-US" sz="3600" dirty="0" smtClean="0"/>
              <a:t>. Management major</a:t>
            </a:r>
          </a:p>
          <a:p>
            <a:pPr lvl="1"/>
            <a:r>
              <a:rPr lang="en-US" dirty="0" smtClean="0"/>
              <a:t>Expected 30 majors in 2 years.</a:t>
            </a:r>
          </a:p>
          <a:p>
            <a:pPr lvl="1"/>
            <a:r>
              <a:rPr lang="en-US" dirty="0" smtClean="0"/>
              <a:t>Have 25 in 1 year.</a:t>
            </a:r>
          </a:p>
          <a:p>
            <a:pPr lvl="1"/>
            <a:r>
              <a:rPr lang="en-US" dirty="0" smtClean="0"/>
              <a:t>No appreciable decline in other majors.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144780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600" b="1" dirty="0" smtClean="0"/>
              <a:t>Enhancement Position Requests</a:t>
            </a:r>
          </a:p>
          <a:p>
            <a:pPr lvl="0">
              <a:spcBef>
                <a:spcPct val="0"/>
              </a:spcBef>
              <a:defRPr/>
            </a:pPr>
            <a:r>
              <a:rPr lang="en-US" sz="3600" b="1" dirty="0" smtClean="0"/>
              <a:t>	Biology</a:t>
            </a:r>
          </a:p>
        </p:txBody>
      </p:sp>
      <p:pic>
        <p:nvPicPr>
          <p:cNvPr id="5" name="Picture 4" descr="NMU logo for letterhead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00800" y="0"/>
            <a:ext cx="2743200" cy="16002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610600" cy="4953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2800" b="1" dirty="0" smtClean="0"/>
              <a:t>Background:  </a:t>
            </a:r>
            <a:endParaRPr lang="en-US" sz="12800" dirty="0"/>
          </a:p>
          <a:p>
            <a:r>
              <a:rPr lang="en-US" sz="12800" dirty="0" smtClean="0"/>
              <a:t>Faculty reassignments—reduce capability to deliver needed classes.</a:t>
            </a:r>
          </a:p>
          <a:p>
            <a:pPr lvl="1"/>
            <a:r>
              <a:rPr lang="en-US" sz="11200" dirty="0" smtClean="0"/>
              <a:t>Brent Graves—Scheduled for 100% AAUP service—have no one to teach advanced classes—BI 461 Herpetology, BI 328 Behavioral Ecology and inadequate coverage of BI 215 Evolution discussion sections.</a:t>
            </a:r>
          </a:p>
          <a:p>
            <a:pPr lvl="1"/>
            <a:r>
              <a:rPr lang="en-US" sz="11200" dirty="0" smtClean="0"/>
              <a:t>Rob Winn—1/2 load as Associate Dean of Arts and Sciences.  Affects BI 202 Hum. Physiology and upper level classes.</a:t>
            </a:r>
          </a:p>
          <a:p>
            <a:pPr lvl="1"/>
            <a:r>
              <a:rPr lang="en-US" sz="11200" dirty="0" smtClean="0"/>
              <a:t>Erich Ottem—1/2 reduction associated with NIH grant.  Affects BI 218 and upper level classes.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>
                <a:latin typeface="Comic Sans MS" pitchFamily="66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>
                <a:latin typeface="Comic Sans MS" pitchFamily="66" charset="0"/>
              </a:rPr>
              <a:t>	</a:t>
            </a:r>
            <a:endParaRPr lang="en-US" sz="2400" dirty="0" smtClean="0">
              <a:latin typeface="Comic Sans MS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144780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600" b="1" dirty="0" smtClean="0"/>
              <a:t>Enhancement Position Requests</a:t>
            </a:r>
          </a:p>
          <a:p>
            <a:pPr lvl="0">
              <a:spcBef>
                <a:spcPct val="0"/>
              </a:spcBef>
              <a:defRPr/>
            </a:pPr>
            <a:r>
              <a:rPr lang="en-US" sz="3600" b="1" dirty="0" smtClean="0"/>
              <a:t>	Biology</a:t>
            </a:r>
          </a:p>
        </p:txBody>
      </p:sp>
      <p:pic>
        <p:nvPicPr>
          <p:cNvPr id="5" name="Picture 4" descr="NMU logo for letterhead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00800" y="0"/>
            <a:ext cx="2743200" cy="16002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610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Background:  </a:t>
            </a:r>
            <a:endParaRPr lang="en-US" dirty="0"/>
          </a:p>
          <a:p>
            <a:r>
              <a:rPr lang="en-US" dirty="0" smtClean="0"/>
              <a:t>Enrollment growth has created high advising loads (average of 50-85/faculty)</a:t>
            </a:r>
          </a:p>
          <a:p>
            <a:r>
              <a:rPr lang="en-US" dirty="0" smtClean="0"/>
              <a:t>Faculty in the affected areas of the department have very high advising loads, high mentoring loads for undergraduate research.</a:t>
            </a:r>
          </a:p>
          <a:p>
            <a:pPr lvl="1"/>
            <a:r>
              <a:rPr lang="en-US" dirty="0" smtClean="0"/>
              <a:t>Dr. Winn has 76 undergrads and 8 grad students!</a:t>
            </a:r>
          </a:p>
          <a:p>
            <a:pPr lvl="1"/>
            <a:r>
              <a:rPr lang="en-US" dirty="0" smtClean="0"/>
              <a:t>Dr. Leonard has 58 undergrads and 8 grad students!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144780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600" b="1" dirty="0" smtClean="0"/>
              <a:t>Enhancement Position Requests</a:t>
            </a:r>
          </a:p>
          <a:p>
            <a:pPr lvl="0">
              <a:spcBef>
                <a:spcPct val="0"/>
              </a:spcBef>
              <a:defRPr/>
            </a:pPr>
            <a:r>
              <a:rPr lang="en-US" sz="3600" b="1" dirty="0" smtClean="0"/>
              <a:t>	Biology</a:t>
            </a:r>
          </a:p>
        </p:txBody>
      </p:sp>
      <p:pic>
        <p:nvPicPr>
          <p:cNvPr id="5" name="Picture 4" descr="NMU logo for letterhead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00800" y="0"/>
            <a:ext cx="2743200" cy="16002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95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dirty="0">
                <a:latin typeface="Comic Sans MS" pitchFamily="66" charset="0"/>
              </a:rPr>
              <a:t>	</a:t>
            </a:r>
            <a:endParaRPr lang="en-US" sz="2400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None/>
            </a:pPr>
            <a:endParaRPr lang="en-US" sz="2400" dirty="0" smtClean="0">
              <a:latin typeface="Comic Sans MS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1371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600" b="1" dirty="0" smtClean="0"/>
              <a:t>Enhancement Position Requests</a:t>
            </a:r>
          </a:p>
          <a:p>
            <a:pPr lvl="0">
              <a:spcBef>
                <a:spcPct val="0"/>
              </a:spcBef>
              <a:defRPr/>
            </a:pPr>
            <a:r>
              <a:rPr lang="en-US" sz="3600" b="1" dirty="0" smtClean="0"/>
              <a:t>	Biology</a:t>
            </a:r>
          </a:p>
        </p:txBody>
      </p:sp>
      <p:pic>
        <p:nvPicPr>
          <p:cNvPr id="5" name="Picture 4" descr="NMU logo for letterhead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00800" y="0"/>
            <a:ext cx="2743200" cy="160020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1447800"/>
            <a:ext cx="89154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u="sng" dirty="0" smtClean="0"/>
              <a:t>Lake Fish Biologist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dirty="0" smtClean="0"/>
              <a:t>Current faculty delivering Fish And </a:t>
            </a:r>
            <a:r>
              <a:rPr lang="en-US" sz="3600" dirty="0" err="1" smtClean="0"/>
              <a:t>Wildl</a:t>
            </a:r>
            <a:r>
              <a:rPr lang="en-US" sz="3600" dirty="0" smtClean="0"/>
              <a:t>. Mgmt program: one fish biologist and one wildlife ecologist, with support from two others. 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dirty="0" smtClean="0"/>
              <a:t>These faculty also contribute to the Biology-General and Biology-Ecology programs. 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dirty="0" smtClean="0"/>
              <a:t>No qualified faculty available to provide needed classes when current faculty have reassigned time or sabbatical appointments. 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dirty="0" smtClean="0"/>
              <a:t>Advising loads are high for both faculty involved (52-55) and all faculty in Biology.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600" dirty="0" smtClean="0"/>
              <a:t>Person would directly contribute to growth area—both in teaching and research opportunities.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600" dirty="0" smtClean="0"/>
              <a:t>Strong opportunity for research enhancement.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51054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600" u="sng" dirty="0" err="1" smtClean="0"/>
              <a:t>Neurotoxicologist</a:t>
            </a:r>
            <a:endParaRPr lang="en-US" sz="3600" u="sng" dirty="0" smtClean="0"/>
          </a:p>
          <a:p>
            <a:pPr lvl="0"/>
            <a:r>
              <a:rPr lang="en-US" sz="3600" dirty="0" smtClean="0"/>
              <a:t>Would help link Biology with Psychology in developing a program in Neurobiology</a:t>
            </a:r>
          </a:p>
          <a:p>
            <a:pPr lvl="0"/>
            <a:r>
              <a:rPr lang="en-US" sz="3600" dirty="0" smtClean="0"/>
              <a:t>Would help provide foundational BI courses, such as BI 104 Anatomy and Physiology, BI 202 Human Physiology, BI 218 Cell &amp; Molecular Biology</a:t>
            </a:r>
          </a:p>
          <a:p>
            <a:pPr lvl="0"/>
            <a:r>
              <a:rPr lang="en-US" sz="3600" dirty="0" smtClean="0"/>
              <a:t>Strong opportunity for extramural funds involving environmental toxicology</a:t>
            </a:r>
          </a:p>
          <a:p>
            <a:pPr lvl="0"/>
            <a:endParaRPr lang="en-US" sz="3600" dirty="0" smtClean="0"/>
          </a:p>
          <a:p>
            <a:pPr>
              <a:lnSpc>
                <a:spcPct val="90000"/>
              </a:lnSpc>
              <a:buNone/>
            </a:pPr>
            <a:endParaRPr lang="en-US" sz="2400" dirty="0" smtClean="0">
              <a:latin typeface="Comic Sans MS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144780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600" b="1" dirty="0" smtClean="0"/>
              <a:t>Enhancement Position Requests</a:t>
            </a:r>
          </a:p>
          <a:p>
            <a:pPr lvl="0">
              <a:spcBef>
                <a:spcPct val="0"/>
              </a:spcBef>
              <a:defRPr/>
            </a:pPr>
            <a:r>
              <a:rPr lang="en-US" sz="3600" b="1" dirty="0" smtClean="0"/>
              <a:t>	Biology</a:t>
            </a:r>
          </a:p>
        </p:txBody>
      </p:sp>
      <p:pic>
        <p:nvPicPr>
          <p:cNvPr id="5" name="Picture 4" descr="NMU logo for letterhead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00800" y="0"/>
            <a:ext cx="2743200" cy="1447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5105400"/>
          </a:xfrm>
        </p:spPr>
        <p:txBody>
          <a:bodyPr>
            <a:normAutofit/>
          </a:bodyPr>
          <a:lstStyle/>
          <a:p>
            <a:pPr lvl="0"/>
            <a:r>
              <a:rPr lang="en-US" sz="3600" u="sng" dirty="0" smtClean="0"/>
              <a:t>Vertebrate Biologist (2-year term)</a:t>
            </a:r>
          </a:p>
          <a:p>
            <a:pPr lvl="0"/>
            <a:r>
              <a:rPr lang="en-US" sz="3600" dirty="0" smtClean="0"/>
              <a:t>Replacement for Dr.  Brent Graves</a:t>
            </a:r>
          </a:p>
          <a:p>
            <a:pPr lvl="0"/>
            <a:r>
              <a:rPr lang="en-US" sz="3600" dirty="0" smtClean="0"/>
              <a:t>Would provide help in teaching foundational classes—BI 112 Intro to Biology: Diversity,   BI 215 Evolution</a:t>
            </a:r>
          </a:p>
          <a:p>
            <a:pPr lvl="0"/>
            <a:r>
              <a:rPr lang="en-US" sz="3600" dirty="0" smtClean="0"/>
              <a:t>Teach BI 322 Vertebrate Zoology, BI 428 Behavioral Ecology, and BI 215 Evolution discussion sections 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144780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600" b="1" dirty="0" smtClean="0"/>
              <a:t>Enhancement Position Requests</a:t>
            </a:r>
          </a:p>
          <a:p>
            <a:pPr lvl="0">
              <a:spcBef>
                <a:spcPct val="0"/>
              </a:spcBef>
              <a:defRPr/>
            </a:pPr>
            <a:r>
              <a:rPr lang="en-US" sz="3600" b="1" dirty="0" smtClean="0"/>
              <a:t>	Biology</a:t>
            </a:r>
          </a:p>
        </p:txBody>
      </p:sp>
      <p:pic>
        <p:nvPicPr>
          <p:cNvPr id="5" name="Picture 4" descr="NMU logo for letterhead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00800" y="0"/>
            <a:ext cx="2743200" cy="1447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664</Words>
  <Application>Microsoft Office PowerPoint</Application>
  <PresentationFormat>On-screen Show (4:3)</PresentationFormat>
  <Paragraphs>104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Linking Concepts to Practice</dc:title>
  <dc:creator>Registered User</dc:creator>
  <cp:lastModifiedBy>Registered User</cp:lastModifiedBy>
  <cp:revision>23</cp:revision>
  <dcterms:created xsi:type="dcterms:W3CDTF">2010-11-13T14:46:06Z</dcterms:created>
  <dcterms:modified xsi:type="dcterms:W3CDTF">2011-12-05T21:53:07Z</dcterms:modified>
</cp:coreProperties>
</file>