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3"/>
  </p:handoutMasterIdLst>
  <p:sldIdLst>
    <p:sldId id="256" r:id="rId2"/>
    <p:sldId id="258" r:id="rId3"/>
    <p:sldId id="286" r:id="rId4"/>
    <p:sldId id="287" r:id="rId5"/>
    <p:sldId id="263" r:id="rId6"/>
    <p:sldId id="259" r:id="rId7"/>
    <p:sldId id="288" r:id="rId8"/>
    <p:sldId id="261" r:id="rId9"/>
    <p:sldId id="275" r:id="rId10"/>
    <p:sldId id="278" r:id="rId11"/>
    <p:sldId id="289" r:id="rId12"/>
    <p:sldId id="290" r:id="rId13"/>
    <p:sldId id="280" r:id="rId14"/>
    <p:sldId id="281" r:id="rId15"/>
    <p:sldId id="282" r:id="rId16"/>
    <p:sldId id="277" r:id="rId17"/>
    <p:sldId id="265" r:id="rId18"/>
    <p:sldId id="272" r:id="rId19"/>
    <p:sldId id="273" r:id="rId20"/>
    <p:sldId id="274"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36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3BE5D1-57A3-466B-A3B1-4816AB60BC78}" type="datetimeFigureOut">
              <a:rPr lang="en-US" smtClean="0"/>
              <a:pPr/>
              <a:t>10/11/2011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6D4B20-9958-4996-9194-E3B0E69BB35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7562F-C1E2-4F15-8189-C7818500A3BE}"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12709-5FC5-441D-AD9F-2C949A07ED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7562F-C1E2-4F15-8189-C7818500A3BE}" type="datetimeFigureOut">
              <a:rPr lang="en-US" smtClean="0"/>
              <a:pPr/>
              <a:t>10/11/2011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12709-5FC5-441D-AD9F-2C949A07ED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Academic Information Services</a:t>
            </a:r>
            <a:br>
              <a:rPr lang="en-US" dirty="0" smtClean="0"/>
            </a:br>
            <a:r>
              <a:rPr lang="en-US" sz="3600" dirty="0" smtClean="0"/>
              <a:t>2011 Update and Staffing Priorities</a:t>
            </a:r>
            <a:r>
              <a:rPr lang="en-US" dirty="0" smtClean="0"/>
              <a:t> </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Educational Policy Committee </a:t>
            </a:r>
          </a:p>
          <a:p>
            <a:r>
              <a:rPr lang="en-US" dirty="0" smtClean="0">
                <a:solidFill>
                  <a:schemeClr val="tx1"/>
                </a:solidFill>
              </a:rPr>
              <a:t>October 10, 2011</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l"/>
            <a:r>
              <a:rPr lang="en-US" sz="4000" dirty="0" smtClean="0"/>
              <a:t>EPC Criteria</a:t>
            </a:r>
            <a:endParaRPr lang="en-US" sz="4000"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a:buNone/>
            </a:pPr>
            <a:r>
              <a:rPr lang="en-US" dirty="0" smtClean="0"/>
              <a:t>Internal demand – </a:t>
            </a:r>
            <a:r>
              <a:rPr lang="en-US" sz="2600" dirty="0" smtClean="0"/>
              <a:t>Does AIS provide essential support for others in the University?  Yes. </a:t>
            </a:r>
          </a:p>
          <a:p>
            <a:pPr marL="514350" indent="-514350">
              <a:buNone/>
            </a:pPr>
            <a:r>
              <a:rPr lang="en-US" dirty="0" smtClean="0"/>
              <a:t>Quality of program inputs and resources </a:t>
            </a:r>
          </a:p>
          <a:p>
            <a:pPr marL="914400" lvl="1" indent="-514350">
              <a:buFont typeface="Arial" pitchFamily="34" charset="0"/>
              <a:buChar char="•"/>
            </a:pPr>
            <a:r>
              <a:rPr lang="en-US" dirty="0" smtClean="0"/>
              <a:t>Equipment – maintained, updated, replaced (e.g. </a:t>
            </a:r>
            <a:r>
              <a:rPr lang="en-US" dirty="0" err="1" smtClean="0"/>
              <a:t>EduCat</a:t>
            </a:r>
            <a:r>
              <a:rPr lang="en-US" dirty="0" smtClean="0"/>
              <a:t>, software, digital resources equipment) </a:t>
            </a:r>
          </a:p>
          <a:p>
            <a:pPr marL="914400" lvl="1" indent="-514350">
              <a:buFont typeface="Arial" pitchFamily="34" charset="0"/>
              <a:buChar char="•"/>
            </a:pPr>
            <a:r>
              <a:rPr lang="en-US" dirty="0" smtClean="0"/>
              <a:t>Facilities – recent improvements - Library group study; GU/DP classroom designations; connection to JXJ renovation </a:t>
            </a:r>
          </a:p>
          <a:p>
            <a:pPr marL="914400" lvl="1" indent="-514350">
              <a:buFont typeface="Arial" pitchFamily="34" charset="0"/>
              <a:buChar char="•"/>
            </a:pPr>
            <a:r>
              <a:rPr lang="en-US" dirty="0" smtClean="0"/>
              <a:t>Faculty – expertise, engaged</a:t>
            </a:r>
          </a:p>
          <a:p>
            <a:pPr marL="914400" lvl="1" indent="-514350">
              <a:buFont typeface="Arial" pitchFamily="34" charset="0"/>
              <a:buChar char="•"/>
            </a:pPr>
            <a:r>
              <a:rPr lang="en-US" dirty="0" smtClean="0"/>
              <a:t>Student Assistants - expectations of professionalism, customer service, cooperation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S Oct_10_2011 005.JPG"/>
          <p:cNvPicPr>
            <a:picLocks noChangeAspect="1"/>
          </p:cNvPicPr>
          <p:nvPr/>
        </p:nvPicPr>
        <p:blipFill>
          <a:blip r:embed="rId2" cstate="print"/>
          <a:stretch>
            <a:fillRect/>
          </a:stretch>
        </p:blipFill>
        <p:spPr>
          <a:xfrm>
            <a:off x="4021667" y="0"/>
            <a:ext cx="5579533" cy="6858000"/>
          </a:xfrm>
          <a:prstGeom prst="rect">
            <a:avLst/>
          </a:prstGeom>
        </p:spPr>
      </p:pic>
      <p:pic>
        <p:nvPicPr>
          <p:cNvPr id="5" name="Picture 4" descr="AIS Oct_10_2011 006.JPG"/>
          <p:cNvPicPr>
            <a:picLocks noChangeAspect="1"/>
          </p:cNvPicPr>
          <p:nvPr/>
        </p:nvPicPr>
        <p:blipFill>
          <a:blip r:embed="rId3" cstate="print"/>
          <a:stretch>
            <a:fillRect/>
          </a:stretch>
        </p:blipFill>
        <p:spPr>
          <a:xfrm>
            <a:off x="-304800" y="0"/>
            <a:ext cx="6601742" cy="7315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S Oct_10_2011 002.JPG"/>
          <p:cNvPicPr>
            <a:picLocks noChangeAspect="1"/>
          </p:cNvPicPr>
          <p:nvPr/>
        </p:nvPicPr>
        <p:blipFill>
          <a:blip r:embed="rId2" cstate="print"/>
          <a:stretch>
            <a:fillRect/>
          </a:stretch>
        </p:blipFill>
        <p:spPr>
          <a:xfrm>
            <a:off x="228600" y="457200"/>
            <a:ext cx="4114800" cy="5349240"/>
          </a:xfrm>
          <a:prstGeom prst="rect">
            <a:avLst/>
          </a:prstGeom>
        </p:spPr>
      </p:pic>
      <p:pic>
        <p:nvPicPr>
          <p:cNvPr id="3" name="Picture 2" descr="AIS Oct_10_2011 004.JPG"/>
          <p:cNvPicPr>
            <a:picLocks noChangeAspect="1"/>
          </p:cNvPicPr>
          <p:nvPr/>
        </p:nvPicPr>
        <p:blipFill>
          <a:blip r:embed="rId3" cstate="print"/>
          <a:stretch>
            <a:fillRect/>
          </a:stretch>
        </p:blipFill>
        <p:spPr>
          <a:xfrm>
            <a:off x="4724400" y="1371600"/>
            <a:ext cx="4114800" cy="5280660"/>
          </a:xfrm>
          <a:prstGeom prst="rect">
            <a:avLst/>
          </a:prstGeom>
        </p:spPr>
      </p:pic>
      <p:sp>
        <p:nvSpPr>
          <p:cNvPr id="6" name="TextBox 5"/>
          <p:cNvSpPr txBox="1"/>
          <p:nvPr/>
        </p:nvSpPr>
        <p:spPr>
          <a:xfrm>
            <a:off x="5410200" y="228600"/>
            <a:ext cx="2743200" cy="892552"/>
          </a:xfrm>
          <a:prstGeom prst="rect">
            <a:avLst/>
          </a:prstGeom>
          <a:noFill/>
        </p:spPr>
        <p:txBody>
          <a:bodyPr wrap="square" rtlCol="0">
            <a:spAutoFit/>
          </a:bodyPr>
          <a:lstStyle/>
          <a:p>
            <a:pPr algn="ctr"/>
            <a:r>
              <a:rPr lang="en-US" sz="2000" dirty="0" smtClean="0"/>
              <a:t>LRC Group Study Room </a:t>
            </a:r>
          </a:p>
          <a:p>
            <a:pPr algn="ctr"/>
            <a:r>
              <a:rPr lang="en-US" sz="1600" dirty="0" smtClean="0"/>
              <a:t>(includes white board and projection equipment) </a:t>
            </a:r>
            <a:endParaRPr lang="en-US" sz="1600" dirty="0"/>
          </a:p>
        </p:txBody>
      </p:sp>
      <p:sp>
        <p:nvSpPr>
          <p:cNvPr id="7" name="TextBox 6"/>
          <p:cNvSpPr txBox="1"/>
          <p:nvPr/>
        </p:nvSpPr>
        <p:spPr>
          <a:xfrm>
            <a:off x="762000" y="5943600"/>
            <a:ext cx="3200400" cy="400110"/>
          </a:xfrm>
          <a:prstGeom prst="rect">
            <a:avLst/>
          </a:prstGeom>
          <a:noFill/>
        </p:spPr>
        <p:txBody>
          <a:bodyPr wrap="square" rtlCol="0">
            <a:spAutoFit/>
          </a:bodyPr>
          <a:lstStyle/>
          <a:p>
            <a:r>
              <a:rPr lang="en-US" sz="2000" dirty="0" smtClean="0"/>
              <a:t>LRC First Floor Study Area</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2800" dirty="0" smtClean="0">
                <a:latin typeface="+mn-lt"/>
              </a:rPr>
              <a:t>Quality of program outcomes</a:t>
            </a:r>
            <a:br>
              <a:rPr lang="en-US" sz="2800" dirty="0" smtClean="0">
                <a:latin typeface="+mn-lt"/>
              </a:rPr>
            </a:br>
            <a:endParaRPr lang="en-US" sz="2800" dirty="0">
              <a:latin typeface="+mn-lt"/>
            </a:endParaRPr>
          </a:p>
        </p:txBody>
      </p:sp>
      <p:sp>
        <p:nvSpPr>
          <p:cNvPr id="3" name="Content Placeholder 2"/>
          <p:cNvSpPr>
            <a:spLocks noGrp="1"/>
          </p:cNvSpPr>
          <p:nvPr>
            <p:ph idx="1"/>
          </p:nvPr>
        </p:nvSpPr>
        <p:spPr>
          <a:xfrm>
            <a:off x="457200" y="1066800"/>
            <a:ext cx="8229600" cy="5059363"/>
          </a:xfrm>
        </p:spPr>
        <p:txBody>
          <a:bodyPr>
            <a:normAutofit/>
          </a:bodyPr>
          <a:lstStyle/>
          <a:p>
            <a:pPr marL="914400" lvl="1" indent="-514350">
              <a:buFont typeface="Arial" pitchFamily="34" charset="0"/>
              <a:buChar char="•"/>
            </a:pPr>
            <a:r>
              <a:rPr lang="en-US" dirty="0" smtClean="0"/>
              <a:t>Impact on regional community</a:t>
            </a:r>
          </a:p>
          <a:p>
            <a:pPr marL="1314450" lvl="2" indent="-514350"/>
            <a:r>
              <a:rPr lang="en-US" dirty="0" smtClean="0"/>
              <a:t>Tribal libraries consultations </a:t>
            </a:r>
          </a:p>
          <a:p>
            <a:pPr marL="1314450" lvl="2" indent="-514350"/>
            <a:r>
              <a:rPr lang="en-US" dirty="0" smtClean="0"/>
              <a:t>Geographic mapping for Peter White Public Library</a:t>
            </a:r>
          </a:p>
          <a:p>
            <a:pPr marL="1314450" lvl="2" indent="-514350"/>
            <a:r>
              <a:rPr lang="en-US" dirty="0" err="1" smtClean="0"/>
              <a:t>MeL</a:t>
            </a:r>
            <a:r>
              <a:rPr lang="en-US" dirty="0" smtClean="0"/>
              <a:t>  e-Library trainer for local libraries </a:t>
            </a:r>
          </a:p>
          <a:p>
            <a:pPr marL="1314450" lvl="2" indent="-514350"/>
            <a:r>
              <a:rPr lang="en-US" dirty="0" smtClean="0"/>
              <a:t>Archives workshops on preserving local documents, family histories</a:t>
            </a:r>
          </a:p>
          <a:p>
            <a:pPr marL="1314450" lvl="2" indent="-514350"/>
            <a:r>
              <a:rPr lang="en-US" dirty="0" err="1" smtClean="0"/>
              <a:t>Beaumier</a:t>
            </a:r>
            <a:r>
              <a:rPr lang="en-US" dirty="0" smtClean="0"/>
              <a:t> programming (museum, </a:t>
            </a:r>
            <a:r>
              <a:rPr lang="en-US" dirty="0" err="1" smtClean="0"/>
              <a:t>Folklife</a:t>
            </a:r>
            <a:r>
              <a:rPr lang="en-US" dirty="0" smtClean="0"/>
              <a:t> festival, International Performing Arts series, etc.)</a:t>
            </a:r>
          </a:p>
          <a:p>
            <a:pPr marL="914400" lvl="1" indent="-514350">
              <a:buFont typeface="Arial" pitchFamily="34" charset="0"/>
              <a:buChar char="•"/>
            </a:pPr>
            <a:r>
              <a:rPr lang="en-US" dirty="0" smtClean="0"/>
              <a:t>Learning outcomes assessment </a:t>
            </a:r>
          </a:p>
          <a:p>
            <a:pPr marL="1314450" lvl="2" indent="-514350"/>
            <a:r>
              <a:rPr lang="en-US" dirty="0" smtClean="0"/>
              <a:t>AIS 101 ongoing  component of Library’s assessment </a:t>
            </a:r>
          </a:p>
          <a:p>
            <a:pPr marL="1314450" lvl="2" indent="-514350"/>
            <a:r>
              <a:rPr lang="en-US" dirty="0" smtClean="0"/>
              <a:t>Embedded librarians in </a:t>
            </a:r>
            <a:r>
              <a:rPr lang="en-US" dirty="0" err="1" smtClean="0"/>
              <a:t>EduCat</a:t>
            </a:r>
            <a:r>
              <a:rPr lang="en-US" dirty="0" smtClean="0"/>
              <a:t>  within AQIP plan</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sz="4000" dirty="0" smtClean="0"/>
              <a:t/>
            </a:r>
            <a:br>
              <a:rPr lang="en-US" sz="4000" dirty="0" smtClean="0"/>
            </a:br>
            <a:r>
              <a:rPr lang="en-US" sz="4000" dirty="0" smtClean="0"/>
              <a:t>Size, scope, and productivity of the programs</a:t>
            </a:r>
            <a:br>
              <a:rPr lang="en-US" sz="4000" dirty="0" smtClean="0"/>
            </a:br>
            <a:endParaRPr lang="en-US" sz="4000" dirty="0"/>
          </a:p>
        </p:txBody>
      </p:sp>
      <p:sp>
        <p:nvSpPr>
          <p:cNvPr id="3" name="Content Placeholder 2"/>
          <p:cNvSpPr>
            <a:spLocks noGrp="1"/>
          </p:cNvSpPr>
          <p:nvPr>
            <p:ph idx="1"/>
          </p:nvPr>
        </p:nvSpPr>
        <p:spPr/>
        <p:txBody>
          <a:bodyPr>
            <a:normAutofit fontScale="85000" lnSpcReduction="10000"/>
          </a:bodyPr>
          <a:lstStyle/>
          <a:p>
            <a:pPr lvl="1">
              <a:buFont typeface="Arial" pitchFamily="34" charset="0"/>
              <a:buChar char="•"/>
            </a:pPr>
            <a:r>
              <a:rPr lang="en-US" dirty="0" smtClean="0"/>
              <a:t>Library measures as reported in Academic Library Survey (formerly IPEDS) </a:t>
            </a:r>
            <a:r>
              <a:rPr lang="en-US" sz="2000" dirty="0" smtClean="0"/>
              <a:t>(FYES: FTETF Library </a:t>
            </a:r>
            <a:r>
              <a:rPr lang="en-US" sz="2000" dirty="0" err="1" smtClean="0"/>
              <a:t>Fac</a:t>
            </a:r>
            <a:r>
              <a:rPr lang="en-US" sz="2000" dirty="0" smtClean="0"/>
              <a:t> is 981:1)</a:t>
            </a:r>
          </a:p>
          <a:p>
            <a:pPr lvl="1">
              <a:buFont typeface="Arial" pitchFamily="34" charset="0"/>
              <a:buChar char="•"/>
            </a:pPr>
            <a:r>
              <a:rPr lang="en-US" dirty="0" smtClean="0"/>
              <a:t>Archives collections and acquisitions – political, economic, government records and papers </a:t>
            </a:r>
            <a:r>
              <a:rPr lang="en-US" dirty="0"/>
              <a:t>	</a:t>
            </a:r>
            <a:endParaRPr lang="en-US" dirty="0" smtClean="0"/>
          </a:p>
          <a:p>
            <a:pPr lvl="1">
              <a:buFont typeface="Arial" pitchFamily="34" charset="0"/>
              <a:buChar char="•"/>
            </a:pPr>
            <a:r>
              <a:rPr lang="en-US" dirty="0" smtClean="0"/>
              <a:t>Computing </a:t>
            </a:r>
            <a:r>
              <a:rPr lang="en-US" dirty="0" err="1" smtClean="0"/>
              <a:t>HelpDesk</a:t>
            </a:r>
            <a:r>
              <a:rPr lang="en-US" dirty="0" smtClean="0"/>
              <a:t> questions exceeded 27,600 for FY11</a:t>
            </a:r>
          </a:p>
          <a:p>
            <a:pPr lvl="1">
              <a:buFont typeface="Arial" pitchFamily="34" charset="0"/>
              <a:buChar char="•"/>
            </a:pPr>
            <a:r>
              <a:rPr lang="en-US" dirty="0" smtClean="0"/>
              <a:t>Instructional Design &amp; Technology – </a:t>
            </a:r>
            <a:r>
              <a:rPr lang="en-US" dirty="0" err="1" smtClean="0"/>
              <a:t>EduCat</a:t>
            </a:r>
            <a:r>
              <a:rPr lang="en-US" dirty="0" smtClean="0"/>
              <a:t> requests exceeded 1,000 in Fall 2011 semester; over 300 teaching staff (faculty, TAs, contingent faculty, etc.) </a:t>
            </a:r>
          </a:p>
          <a:p>
            <a:pPr lvl="1">
              <a:buFont typeface="Arial" pitchFamily="34" charset="0"/>
              <a:buChar char="•"/>
            </a:pPr>
            <a:r>
              <a:rPr lang="en-US" dirty="0" smtClean="0"/>
              <a:t>Embedded librarians – Fall 2011 approximately 80 courses; </a:t>
            </a:r>
          </a:p>
          <a:p>
            <a:pPr lvl="1">
              <a:buFont typeface="Arial" pitchFamily="34" charset="0"/>
              <a:buChar char="•"/>
            </a:pPr>
            <a:r>
              <a:rPr lang="en-US" dirty="0" smtClean="0"/>
              <a:t>Library Instruction January – August 2011 for 184 sections with 3,993 students (2010 = 142/3,072)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t/>
            </a:r>
            <a:br>
              <a:rPr lang="en-US" sz="4000" dirty="0" smtClean="0"/>
            </a:br>
            <a:r>
              <a:rPr lang="en-US" sz="4000" dirty="0" smtClean="0"/>
              <a:t>Revenue and other resources </a:t>
            </a:r>
            <a:br>
              <a:rPr lang="en-US" sz="4000" dirty="0" smtClean="0"/>
            </a:br>
            <a:endParaRPr lang="en-US" sz="4000" dirty="0"/>
          </a:p>
        </p:txBody>
      </p:sp>
      <p:sp>
        <p:nvSpPr>
          <p:cNvPr id="3" name="Content Placeholder 2"/>
          <p:cNvSpPr>
            <a:spLocks noGrp="1"/>
          </p:cNvSpPr>
          <p:nvPr>
            <p:ph idx="1"/>
          </p:nvPr>
        </p:nvSpPr>
        <p:spPr>
          <a:xfrm>
            <a:off x="457200" y="1447800"/>
            <a:ext cx="8229600" cy="4876800"/>
          </a:xfrm>
        </p:spPr>
        <p:txBody>
          <a:bodyPr>
            <a:normAutofit fontScale="70000" lnSpcReduction="20000"/>
          </a:bodyPr>
          <a:lstStyle/>
          <a:p>
            <a:pPr marL="514350" indent="-514350">
              <a:buNone/>
            </a:pPr>
            <a:r>
              <a:rPr lang="en-US" sz="4600" dirty="0" smtClean="0"/>
              <a:t>Revenue</a:t>
            </a:r>
          </a:p>
          <a:p>
            <a:pPr marL="514350" indent="-514350"/>
            <a:r>
              <a:rPr lang="en-US" dirty="0" smtClean="0"/>
              <a:t>Library system consortium host (LSSU, Gogebic, </a:t>
            </a:r>
            <a:r>
              <a:rPr lang="en-US" dirty="0" err="1" smtClean="0"/>
              <a:t>Finlandia</a:t>
            </a:r>
            <a:r>
              <a:rPr lang="en-US" dirty="0" smtClean="0"/>
              <a:t>)</a:t>
            </a:r>
          </a:p>
          <a:p>
            <a:pPr marL="514350" indent="-514350"/>
            <a:r>
              <a:rPr lang="en-US" dirty="0" smtClean="0"/>
              <a:t>Better World Books for withdrawn library books (69% to BWB)</a:t>
            </a:r>
            <a:endParaRPr lang="en-US" sz="4400" dirty="0" smtClean="0"/>
          </a:p>
          <a:p>
            <a:pPr marL="514350" indent="-514350">
              <a:buNone/>
            </a:pPr>
            <a:r>
              <a:rPr lang="en-US" sz="4600" dirty="0" smtClean="0"/>
              <a:t>Grants</a:t>
            </a:r>
          </a:p>
          <a:p>
            <a:pPr marL="514350" indent="-514350"/>
            <a:r>
              <a:rPr lang="en-US" dirty="0" smtClean="0"/>
              <a:t>Archives</a:t>
            </a:r>
          </a:p>
          <a:p>
            <a:pPr marL="914400" lvl="1" indent="-514350"/>
            <a:r>
              <a:rPr lang="en-US" dirty="0" smtClean="0"/>
              <a:t>Wildcat Innovation + Marquette City + Marquette County ($45,000)</a:t>
            </a:r>
          </a:p>
          <a:p>
            <a:pPr marL="914400" lvl="1" indent="-514350"/>
            <a:r>
              <a:rPr lang="en-US" dirty="0" smtClean="0"/>
              <a:t>NHPRC grant for CCI Records ($69,000) in year two assessment</a:t>
            </a:r>
          </a:p>
          <a:p>
            <a:pPr marL="914400" lvl="1" indent="-514350"/>
            <a:r>
              <a:rPr lang="en-US" dirty="0" smtClean="0"/>
              <a:t>Nat’l. Historical Preservation &amp; Records Commission ($225,000)</a:t>
            </a:r>
          </a:p>
          <a:p>
            <a:pPr marL="1314450" lvl="2" indent="-514350"/>
            <a:r>
              <a:rPr lang="en-US" dirty="0" smtClean="0"/>
              <a:t>(pending 3-year project for electronic archives) </a:t>
            </a:r>
          </a:p>
          <a:p>
            <a:pPr marL="514350" indent="-514350"/>
            <a:r>
              <a:rPr lang="en-US" dirty="0" smtClean="0"/>
              <a:t>Instructional Design &amp; Technology</a:t>
            </a:r>
          </a:p>
          <a:p>
            <a:pPr marL="914400" lvl="1" indent="-514350"/>
            <a:r>
              <a:rPr lang="en-US" dirty="0" smtClean="0"/>
              <a:t>NSF grant partnering with STEM disciplines ($159,000) </a:t>
            </a:r>
          </a:p>
          <a:p>
            <a:pPr marL="514350" indent="-514350"/>
            <a:r>
              <a:rPr lang="en-US" dirty="0" smtClean="0"/>
              <a:t>Library </a:t>
            </a:r>
          </a:p>
          <a:p>
            <a:pPr marL="914400" lvl="1" indent="-514350"/>
            <a:r>
              <a:rPr lang="en-US" dirty="0" smtClean="0"/>
              <a:t>MI partner is LSTA grants for digital resources ($250,000+)</a:t>
            </a:r>
          </a:p>
          <a:p>
            <a:pPr marL="514350" indent="-514350">
              <a:buNone/>
            </a:pPr>
            <a:endParaRPr lang="en-US" dirty="0" smtClean="0"/>
          </a:p>
          <a:p>
            <a:pPr marL="514350" indent="-514350">
              <a:buNone/>
            </a:pPr>
            <a:endParaRPr lang="en-US"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pPr algn="l"/>
            <a:r>
              <a:rPr lang="en-US" dirty="0" smtClean="0"/>
              <a:t/>
            </a:r>
            <a:br>
              <a:rPr lang="en-US" dirty="0" smtClean="0"/>
            </a:br>
            <a:r>
              <a:rPr lang="en-US" dirty="0" smtClean="0"/>
              <a:t>Costs, expenses, and efficiencies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pPr marL="514350" indent="-514350">
              <a:buNone/>
            </a:pPr>
            <a:r>
              <a:rPr lang="en-US" dirty="0" smtClean="0"/>
              <a:t>$3.5 million general fund</a:t>
            </a:r>
          </a:p>
          <a:p>
            <a:pPr marL="914400" lvl="1" indent="-514350">
              <a:buFont typeface="Courier New" pitchFamily="49" charset="0"/>
              <a:buChar char="o"/>
            </a:pPr>
            <a:r>
              <a:rPr lang="en-US" dirty="0" smtClean="0"/>
              <a:t>Established labor, student labor </a:t>
            </a:r>
          </a:p>
          <a:p>
            <a:pPr marL="914400" lvl="1" indent="-514350">
              <a:buFont typeface="Courier New" pitchFamily="49" charset="0"/>
              <a:buChar char="o"/>
            </a:pPr>
            <a:r>
              <a:rPr lang="en-US" dirty="0" smtClean="0"/>
              <a:t>Library Acquisitions </a:t>
            </a:r>
          </a:p>
          <a:p>
            <a:pPr marL="914400" lvl="1" indent="-514350">
              <a:buFont typeface="Courier New" pitchFamily="49" charset="0"/>
              <a:buChar char="o"/>
            </a:pPr>
            <a:r>
              <a:rPr lang="en-US" dirty="0" smtClean="0"/>
              <a:t>Equipment &amp; computer systems </a:t>
            </a:r>
          </a:p>
          <a:p>
            <a:pPr marL="914400" lvl="1" indent="-514350">
              <a:buFont typeface="Courier New" pitchFamily="49" charset="0"/>
              <a:buChar char="o"/>
            </a:pPr>
            <a:r>
              <a:rPr lang="en-US" dirty="0" smtClean="0"/>
              <a:t>External partnerships (OCLC, </a:t>
            </a:r>
            <a:r>
              <a:rPr lang="en-US" dirty="0" err="1" smtClean="0"/>
              <a:t>MeL</a:t>
            </a:r>
            <a:r>
              <a:rPr lang="en-US" dirty="0" smtClean="0"/>
              <a:t>, Endeavor, etc.)</a:t>
            </a:r>
          </a:p>
          <a:p>
            <a:pPr marL="914400" lvl="1" indent="-514350">
              <a:buNone/>
            </a:pPr>
            <a:endParaRPr lang="en-US" dirty="0" smtClean="0"/>
          </a:p>
          <a:p>
            <a:pPr marL="514350" indent="-514350">
              <a:buNone/>
            </a:pPr>
            <a:r>
              <a:rPr lang="en-US" dirty="0" smtClean="0"/>
              <a:t>Efficiencies and cost cutting </a:t>
            </a:r>
          </a:p>
          <a:p>
            <a:pPr marL="514350" indent="-514350"/>
            <a:r>
              <a:rPr lang="en-US" dirty="0" smtClean="0"/>
              <a:t>Shared purchasing through Midwest Consortium Library Services </a:t>
            </a:r>
          </a:p>
          <a:p>
            <a:pPr marL="514350" indent="-514350"/>
            <a:r>
              <a:rPr lang="en-US" dirty="0" smtClean="0"/>
              <a:t>Open source software adoption </a:t>
            </a:r>
            <a:r>
              <a:rPr lang="en-US" sz="2600" dirty="0" smtClean="0"/>
              <a:t>(e.g., </a:t>
            </a:r>
            <a:r>
              <a:rPr lang="en-US" sz="2600" dirty="0" err="1" smtClean="0"/>
              <a:t>EduCat</a:t>
            </a:r>
            <a:r>
              <a:rPr lang="en-US" sz="2600" dirty="0" smtClean="0"/>
              <a:t>, </a:t>
            </a:r>
            <a:r>
              <a:rPr lang="en-US" sz="2600" dirty="0" err="1" smtClean="0"/>
              <a:t>Shiboleth</a:t>
            </a:r>
            <a:r>
              <a:rPr lang="en-US" sz="2600" dirty="0" smtClean="0"/>
              <a:t>, etc.)</a:t>
            </a:r>
          </a:p>
          <a:p>
            <a:pPr marL="514350" indent="-514350"/>
            <a:r>
              <a:rPr lang="en-US" dirty="0" smtClean="0"/>
              <a:t>Access rather than ownership </a:t>
            </a:r>
          </a:p>
          <a:p>
            <a:pPr marL="514350" indent="-514350"/>
            <a:r>
              <a:rPr lang="en-US" dirty="0" smtClean="0"/>
              <a:t>Combined service points</a:t>
            </a:r>
          </a:p>
          <a:p>
            <a:pPr marL="514350" indent="-514350"/>
            <a:r>
              <a:rPr lang="en-US" dirty="0" smtClean="0"/>
              <a:t>Digital instructional tools for EN 111, UN100 </a:t>
            </a:r>
          </a:p>
          <a:p>
            <a:pPr marL="514350" indent="-514350">
              <a:buNone/>
            </a:pPr>
            <a:endParaRPr lang="en-US" dirty="0" smtClean="0"/>
          </a:p>
          <a:p>
            <a:pPr marL="914400" lvl="1" indent="-514350"/>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Library Strategic Directions</a:t>
            </a:r>
            <a:endParaRPr lang="en-US" dirty="0"/>
          </a:p>
        </p:txBody>
      </p:sp>
      <p:sp>
        <p:nvSpPr>
          <p:cNvPr id="3" name="Content Placeholder 2"/>
          <p:cNvSpPr>
            <a:spLocks noGrp="1"/>
          </p:cNvSpPr>
          <p:nvPr>
            <p:ph idx="1"/>
          </p:nvPr>
        </p:nvSpPr>
        <p:spPr>
          <a:xfrm>
            <a:off x="457200" y="1219200"/>
            <a:ext cx="8229600" cy="5181600"/>
          </a:xfrm>
        </p:spPr>
        <p:txBody>
          <a:bodyPr>
            <a:normAutofit fontScale="55000" lnSpcReduction="20000"/>
          </a:bodyPr>
          <a:lstStyle/>
          <a:p>
            <a:pPr marL="514350" indent="-514350">
              <a:buAutoNum type="arabicPeriod"/>
            </a:pPr>
            <a:endParaRPr lang="en-US" dirty="0" smtClean="0"/>
          </a:p>
          <a:p>
            <a:pPr marL="514350" indent="-514350">
              <a:buAutoNum type="arabicPeriod"/>
            </a:pPr>
            <a:r>
              <a:rPr lang="en-US" dirty="0" smtClean="0"/>
              <a:t>Continue </a:t>
            </a:r>
            <a:r>
              <a:rPr lang="en-US" dirty="0"/>
              <a:t>the migration from print to electronic collections and </a:t>
            </a:r>
            <a:r>
              <a:rPr lang="en-US" dirty="0" smtClean="0"/>
              <a:t>capture the efficiencies </a:t>
            </a:r>
            <a:r>
              <a:rPr lang="en-US" dirty="0"/>
              <a:t>made possible by this change</a:t>
            </a:r>
            <a:r>
              <a:rPr lang="en-US" dirty="0" smtClean="0"/>
              <a:t>.</a:t>
            </a:r>
          </a:p>
          <a:p>
            <a:pPr marL="514350" indent="-514350">
              <a:buNone/>
            </a:pPr>
            <a:endParaRPr lang="en-US" dirty="0" smtClean="0"/>
          </a:p>
          <a:p>
            <a:pPr marL="514350" indent="-514350">
              <a:buAutoNum type="arabicPeriod" startAt="2"/>
            </a:pPr>
            <a:r>
              <a:rPr lang="en-US" dirty="0" smtClean="0"/>
              <a:t>Retire </a:t>
            </a:r>
            <a:r>
              <a:rPr lang="en-US" dirty="0"/>
              <a:t>legacy print collections </a:t>
            </a:r>
            <a:r>
              <a:rPr lang="en-US" dirty="0" smtClean="0"/>
              <a:t>while </a:t>
            </a:r>
            <a:r>
              <a:rPr lang="en-US" dirty="0"/>
              <a:t>maintaining discipline-based </a:t>
            </a:r>
            <a:r>
              <a:rPr lang="en-US" dirty="0" smtClean="0"/>
              <a:t>core titles and preserving </a:t>
            </a:r>
            <a:r>
              <a:rPr lang="en-US" dirty="0"/>
              <a:t>access to </a:t>
            </a:r>
            <a:r>
              <a:rPr lang="en-US" dirty="0" smtClean="0"/>
              <a:t>resources.</a:t>
            </a:r>
          </a:p>
          <a:p>
            <a:pPr marL="514350" indent="-514350">
              <a:buAutoNum type="arabicPeriod" startAt="2"/>
            </a:pPr>
            <a:endParaRPr lang="en-US" dirty="0" smtClean="0"/>
          </a:p>
          <a:p>
            <a:pPr marL="514350" indent="-514350">
              <a:buAutoNum type="arabicPeriod" startAt="2"/>
            </a:pPr>
            <a:r>
              <a:rPr lang="en-US" dirty="0" smtClean="0"/>
              <a:t>Redevelop </a:t>
            </a:r>
            <a:r>
              <a:rPr lang="en-US" dirty="0"/>
              <a:t>the library as the primary informal </a:t>
            </a:r>
            <a:r>
              <a:rPr lang="en-US" dirty="0" smtClean="0"/>
              <a:t>learning </a:t>
            </a:r>
            <a:r>
              <a:rPr lang="en-US" dirty="0"/>
              <a:t>space on campus and continue to develop partnerships with other campus units that support research, teaching, and </a:t>
            </a:r>
            <a:r>
              <a:rPr lang="en-US" dirty="0" smtClean="0"/>
              <a:t>learning.</a:t>
            </a:r>
          </a:p>
          <a:p>
            <a:pPr marL="514350" indent="-514350">
              <a:buAutoNum type="arabicPeriod" startAt="2"/>
            </a:pPr>
            <a:endParaRPr lang="en-US" dirty="0" smtClean="0"/>
          </a:p>
          <a:p>
            <a:pPr marL="514350" indent="-514350">
              <a:buAutoNum type="arabicPeriod" startAt="2"/>
            </a:pPr>
            <a:r>
              <a:rPr lang="en-US" dirty="0" smtClean="0"/>
              <a:t>Reposition </a:t>
            </a:r>
            <a:r>
              <a:rPr lang="en-US" dirty="0"/>
              <a:t>library expertise, resources, and information tools so they are embedded into the teaching, learning, scholarship, and research enterprises. </a:t>
            </a:r>
            <a:endParaRPr lang="en-US" dirty="0" smtClean="0"/>
          </a:p>
          <a:p>
            <a:pPr marL="514350" indent="-514350">
              <a:buAutoNum type="arabicPeriod" startAt="2"/>
            </a:pPr>
            <a:endParaRPr lang="en-US" dirty="0" smtClean="0"/>
          </a:p>
          <a:p>
            <a:pPr marL="514350" indent="-514350">
              <a:buAutoNum type="arabicPeriod" startAt="2"/>
            </a:pPr>
            <a:r>
              <a:rPr lang="en-US" dirty="0" smtClean="0"/>
              <a:t>Migrate </a:t>
            </a:r>
            <a:r>
              <a:rPr lang="en-US" dirty="0"/>
              <a:t>from </a:t>
            </a:r>
            <a:r>
              <a:rPr lang="en-US" dirty="0" smtClean="0"/>
              <a:t>purchasing materials </a:t>
            </a:r>
            <a:r>
              <a:rPr lang="en-US" dirty="0"/>
              <a:t>to </a:t>
            </a:r>
            <a:r>
              <a:rPr lang="en-US" dirty="0" err="1"/>
              <a:t>c</a:t>
            </a:r>
            <a:r>
              <a:rPr lang="en-US" dirty="0" err="1" smtClean="0"/>
              <a:t>urating</a:t>
            </a:r>
            <a:r>
              <a:rPr lang="en-US" dirty="0" smtClean="0"/>
              <a:t> content. </a:t>
            </a:r>
          </a:p>
          <a:p>
            <a:pPr marL="514350" indent="-514350">
              <a:buNone/>
            </a:pPr>
            <a:endParaRPr lang="en-US" dirty="0" smtClean="0"/>
          </a:p>
          <a:p>
            <a:pPr marL="514350" indent="-514350">
              <a:buNone/>
            </a:pPr>
            <a:r>
              <a:rPr lang="en-US" dirty="0" smtClean="0"/>
              <a:t>	Based on David W. Lewis, “A Strategy for Academic Libraries in the First Quarter of the 21</a:t>
            </a:r>
            <a:r>
              <a:rPr lang="en-US" baseline="30000" dirty="0" smtClean="0"/>
              <a:t>st</a:t>
            </a:r>
            <a:r>
              <a:rPr lang="en-US" dirty="0" smtClean="0"/>
              <a:t> Century,”  </a:t>
            </a:r>
            <a:r>
              <a:rPr lang="en-US" i="1" dirty="0" smtClean="0"/>
              <a:t>College &amp; Research Libraries</a:t>
            </a:r>
            <a:r>
              <a:rPr lang="en-US" dirty="0" smtClean="0"/>
              <a:t> (2007)</a:t>
            </a:r>
            <a:endParaRPr lang="en-US" dirty="0"/>
          </a:p>
          <a:p>
            <a:pPr>
              <a:buNone/>
            </a:pPr>
            <a:endParaRPr lang="en-US" dirty="0"/>
          </a:p>
          <a:p>
            <a:pPr>
              <a:buNone/>
            </a:pPr>
            <a:endParaRPr lang="en-US" dirty="0"/>
          </a:p>
          <a:p>
            <a:pPr>
              <a:buNone/>
            </a:pPr>
            <a:endParaRPr lang="en-US" dirty="0"/>
          </a:p>
          <a:p>
            <a:pPr marL="514350" indent="-514350">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AIS New Positions - Reallocations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sz="4100" dirty="0" smtClean="0"/>
              <a:t>Priority 1 – Instructional Technologist (AP7)</a:t>
            </a:r>
          </a:p>
          <a:p>
            <a:pPr>
              <a:buNone/>
            </a:pPr>
            <a:endParaRPr lang="en-US" dirty="0" smtClean="0"/>
          </a:p>
          <a:p>
            <a:r>
              <a:rPr lang="en-US" sz="3000" dirty="0" smtClean="0"/>
              <a:t>Top priority for past 4 years in AIS staffing plans </a:t>
            </a:r>
          </a:p>
          <a:p>
            <a:r>
              <a:rPr lang="en-US" sz="3000" dirty="0" smtClean="0"/>
              <a:t>Growth in use of course management system</a:t>
            </a:r>
          </a:p>
          <a:p>
            <a:pPr>
              <a:buFont typeface="Arial" charset="0"/>
              <a:buChar char="•"/>
            </a:pPr>
            <a:r>
              <a:rPr lang="en-US" sz="3000" dirty="0" smtClean="0"/>
              <a:t>Assist faculty with design and construction of web-enhanced, hybrid (blended), online courses and programs</a:t>
            </a:r>
          </a:p>
          <a:p>
            <a:pPr>
              <a:buFont typeface="Arial" charset="0"/>
              <a:buChar char="•"/>
            </a:pPr>
            <a:r>
              <a:rPr lang="en-US" sz="3000" dirty="0" smtClean="0"/>
              <a:t>Design team environment </a:t>
            </a:r>
          </a:p>
          <a:p>
            <a:pPr>
              <a:buFont typeface="Arial" charset="0"/>
              <a:buChar char="•"/>
            </a:pPr>
            <a:r>
              <a:rPr lang="en-US" sz="3000" dirty="0" smtClean="0"/>
              <a:t>Exploration of emerging technologies</a:t>
            </a:r>
          </a:p>
          <a:p>
            <a:pPr>
              <a:buFont typeface="Arial" charset="0"/>
              <a:buChar char="•"/>
            </a:pPr>
            <a:r>
              <a:rPr lang="en-US" sz="3000" dirty="0" smtClean="0"/>
              <a:t>Support for students using web-based learning tools </a:t>
            </a:r>
          </a:p>
          <a:p>
            <a:pPr>
              <a:buNone/>
            </a:pPr>
            <a:endParaRPr lang="en-US" sz="3000" dirty="0" smtClean="0"/>
          </a:p>
          <a:p>
            <a:pPr>
              <a:buFont typeface="Arial" charset="0"/>
              <a:buChar char="•"/>
            </a:pPr>
            <a:endParaRPr lang="en-US" sz="3000" dirty="0"/>
          </a:p>
          <a:p>
            <a:pPr>
              <a:buFont typeface="Arial" charset="0"/>
              <a:buChar char="•"/>
            </a:pPr>
            <a:endParaRPr lang="en-US" sz="3000" dirty="0" smtClean="0"/>
          </a:p>
          <a:p>
            <a:pPr>
              <a:buFont typeface="Arial" charset="0"/>
              <a:buChar char="•"/>
            </a:pPr>
            <a:endParaRPr lang="en-US" sz="3000" dirty="0" smtClean="0"/>
          </a:p>
          <a:p>
            <a:pPr>
              <a:buNone/>
            </a:pPr>
            <a:endParaRPr lang="en-US" sz="3000" dirty="0"/>
          </a:p>
          <a:p>
            <a:pPr>
              <a:buNone/>
            </a:pPr>
            <a:endParaRPr lang="en-US" dirty="0" smtClean="0"/>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AIS New Positions - Reallocations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sz="4100" dirty="0" smtClean="0"/>
              <a:t>Priority 2 – Archives/Records Management Specialist  (anticipated to be AP4)</a:t>
            </a:r>
          </a:p>
          <a:p>
            <a:endParaRPr lang="en-US" dirty="0" smtClean="0"/>
          </a:p>
          <a:p>
            <a:r>
              <a:rPr lang="en-US" dirty="0" smtClean="0"/>
              <a:t>Ranked as 2</a:t>
            </a:r>
            <a:r>
              <a:rPr lang="en-US" baseline="30000" dirty="0" smtClean="0"/>
              <a:t>nd</a:t>
            </a:r>
            <a:r>
              <a:rPr lang="en-US" dirty="0" smtClean="0"/>
              <a:t> or 3</a:t>
            </a:r>
            <a:r>
              <a:rPr lang="en-US" baseline="30000" dirty="0" smtClean="0"/>
              <a:t>rd</a:t>
            </a:r>
            <a:r>
              <a:rPr lang="en-US" dirty="0" smtClean="0"/>
              <a:t> priority in last 4 years staffing plan</a:t>
            </a:r>
          </a:p>
          <a:p>
            <a:r>
              <a:rPr lang="en-US" dirty="0" smtClean="0"/>
              <a:t>Support required for NMU records retention &amp; destruction, both print and electronic </a:t>
            </a:r>
            <a:r>
              <a:rPr lang="en-US" sz="2600" dirty="0" smtClean="0"/>
              <a:t>(350-400 cubic feet of print material annually using 350 state approved retention schedules)</a:t>
            </a:r>
          </a:p>
          <a:p>
            <a:r>
              <a:rPr lang="en-US" dirty="0" smtClean="0"/>
              <a:t>Assist with NMU institutional repository</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a:t>
            </a:r>
            <a:endParaRPr lang="en-US" dirty="0"/>
          </a:p>
        </p:txBody>
      </p:sp>
      <p:sp>
        <p:nvSpPr>
          <p:cNvPr id="3" name="Content Placeholder 2"/>
          <p:cNvSpPr>
            <a:spLocks noGrp="1"/>
          </p:cNvSpPr>
          <p:nvPr>
            <p:ph idx="1"/>
          </p:nvPr>
        </p:nvSpPr>
        <p:spPr/>
        <p:txBody>
          <a:bodyPr>
            <a:normAutofit/>
          </a:bodyPr>
          <a:lstStyle/>
          <a:p>
            <a:pPr>
              <a:buNone/>
            </a:pPr>
            <a:r>
              <a:rPr lang="en-US" dirty="0" smtClean="0"/>
              <a:t>    + Olson Library </a:t>
            </a:r>
          </a:p>
          <a:p>
            <a:pPr>
              <a:buNone/>
            </a:pPr>
            <a:r>
              <a:rPr lang="en-US" dirty="0" smtClean="0"/>
              <a:t>    + Instructional Media Services</a:t>
            </a:r>
          </a:p>
          <a:p>
            <a:pPr>
              <a:buNone/>
            </a:pPr>
            <a:r>
              <a:rPr lang="en-US" dirty="0" smtClean="0"/>
              <a:t>    + Central UP &amp; NMU Archives</a:t>
            </a:r>
          </a:p>
          <a:p>
            <a:pPr>
              <a:buNone/>
            </a:pPr>
            <a:r>
              <a:rPr lang="en-US" dirty="0" smtClean="0"/>
              <a:t>    + Academic Computing Services</a:t>
            </a:r>
          </a:p>
          <a:p>
            <a:pPr>
              <a:buNone/>
            </a:pPr>
            <a:r>
              <a:rPr lang="en-US" dirty="0" smtClean="0"/>
              <a:t>    + Instructional Technology &amp; CITE </a:t>
            </a:r>
          </a:p>
          <a:p>
            <a:pPr>
              <a:buNone/>
            </a:pPr>
            <a:r>
              <a:rPr lang="en-US" dirty="0" smtClean="0"/>
              <a:t>				</a:t>
            </a:r>
            <a:r>
              <a:rPr lang="en-US" sz="6000" dirty="0" smtClean="0"/>
              <a:t>= AIS</a:t>
            </a:r>
            <a:endParaRPr lang="en-US" dirty="0" smtClean="0"/>
          </a:p>
          <a:p>
            <a:pPr>
              <a:buNone/>
            </a:pPr>
            <a:r>
              <a:rPr lang="en-US" sz="2400" dirty="0" smtClean="0"/>
              <a:t>Most of these changes transpired in late 1980s and early 1990s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 New Positions - Reallocation</a:t>
            </a:r>
            <a:endParaRPr lang="en-US" dirty="0"/>
          </a:p>
        </p:txBody>
      </p:sp>
      <p:sp>
        <p:nvSpPr>
          <p:cNvPr id="3" name="Content Placeholder 2"/>
          <p:cNvSpPr>
            <a:spLocks noGrp="1"/>
          </p:cNvSpPr>
          <p:nvPr>
            <p:ph idx="1"/>
          </p:nvPr>
        </p:nvSpPr>
        <p:spPr>
          <a:xfrm>
            <a:off x="457200" y="1371600"/>
            <a:ext cx="8229600" cy="4953000"/>
          </a:xfrm>
        </p:spPr>
        <p:txBody>
          <a:bodyPr>
            <a:normAutofit fontScale="47500" lnSpcReduction="20000"/>
          </a:bodyPr>
          <a:lstStyle/>
          <a:p>
            <a:pPr>
              <a:buNone/>
            </a:pPr>
            <a:r>
              <a:rPr lang="en-US" sz="5100" dirty="0" smtClean="0"/>
              <a:t>Priority 3 – We have a tie:</a:t>
            </a:r>
          </a:p>
          <a:p>
            <a:pPr>
              <a:buNone/>
            </a:pPr>
            <a:endParaRPr lang="en-US" sz="5100" dirty="0" smtClean="0"/>
          </a:p>
          <a:p>
            <a:pPr>
              <a:buNone/>
            </a:pPr>
            <a:r>
              <a:rPr lang="en-US" sz="5100" dirty="0" smtClean="0"/>
              <a:t>Documentation &amp; Web Support (anticipated to be AP5)</a:t>
            </a:r>
          </a:p>
          <a:p>
            <a:r>
              <a:rPr lang="en-US" sz="4400" dirty="0" smtClean="0"/>
              <a:t>Ranked 3</a:t>
            </a:r>
            <a:r>
              <a:rPr lang="en-US" sz="4400" baseline="30000" dirty="0" smtClean="0"/>
              <a:t>rd</a:t>
            </a:r>
            <a:r>
              <a:rPr lang="en-US" sz="4400" dirty="0" smtClean="0"/>
              <a:t> or 4</a:t>
            </a:r>
            <a:r>
              <a:rPr lang="en-US" sz="4400" baseline="30000" dirty="0" smtClean="0"/>
              <a:t>th</a:t>
            </a:r>
            <a:r>
              <a:rPr lang="en-US" sz="4400" dirty="0" smtClean="0"/>
              <a:t> in past 4 AIS staffing plans</a:t>
            </a:r>
          </a:p>
          <a:p>
            <a:r>
              <a:rPr lang="en-US" sz="4400" dirty="0" smtClean="0"/>
              <a:t>Support for Library, </a:t>
            </a:r>
            <a:r>
              <a:rPr lang="en-US" sz="4400" dirty="0" err="1" smtClean="0"/>
              <a:t>HelpDesk</a:t>
            </a:r>
            <a:r>
              <a:rPr lang="en-US" sz="4400" dirty="0" smtClean="0"/>
              <a:t>, and Instructional Design and Technology </a:t>
            </a:r>
          </a:p>
          <a:p>
            <a:r>
              <a:rPr lang="en-US" sz="4400" dirty="0" smtClean="0"/>
              <a:t>Instructions, policies, procedures for communicating the potential, the limitations, and the legal obligations of resources, software, hardware, network applications used campus-wide for classes, research, and presentations</a:t>
            </a:r>
          </a:p>
          <a:p>
            <a:r>
              <a:rPr lang="en-US" sz="4400" dirty="0" smtClean="0"/>
              <a:t>Web-based and mobile </a:t>
            </a:r>
          </a:p>
          <a:p>
            <a:pPr>
              <a:buNone/>
            </a:pPr>
            <a:endParaRPr lang="en-US" sz="4400" dirty="0" smtClean="0"/>
          </a:p>
          <a:p>
            <a:pPr>
              <a:buNone/>
            </a:pPr>
            <a:r>
              <a:rPr lang="en-US" sz="5100" dirty="0" smtClean="0"/>
              <a:t>Reinstate the Post-MLS Fellow position </a:t>
            </a:r>
            <a:r>
              <a:rPr lang="en-US" sz="4400" dirty="0" smtClean="0"/>
              <a:t>– recommended by EPC previously and lost in last round of budget reductions</a:t>
            </a:r>
          </a:p>
          <a:p>
            <a:pPr>
              <a:buNone/>
            </a:pPr>
            <a:endParaRPr lang="en-US" sz="2800" dirty="0"/>
          </a:p>
          <a:p>
            <a:pPr>
              <a:buNone/>
            </a:pPr>
            <a:endParaRPr lang="en-US" sz="51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Conclusion</a:t>
            </a:r>
            <a:endParaRPr lang="en-US" dirty="0"/>
          </a:p>
        </p:txBody>
      </p:sp>
      <p:sp>
        <p:nvSpPr>
          <p:cNvPr id="3" name="Content Placeholder 2"/>
          <p:cNvSpPr>
            <a:spLocks noGrp="1"/>
          </p:cNvSpPr>
          <p:nvPr>
            <p:ph idx="1"/>
          </p:nvPr>
        </p:nvSpPr>
        <p:spPr>
          <a:xfrm>
            <a:off x="533400" y="914400"/>
            <a:ext cx="8229600" cy="5410200"/>
          </a:xfrm>
        </p:spPr>
        <p:txBody>
          <a:bodyPr>
            <a:noAutofit/>
          </a:bodyPr>
          <a:lstStyle/>
          <a:p>
            <a:pPr>
              <a:buNone/>
            </a:pPr>
            <a:r>
              <a:rPr lang="en-US" sz="2000" dirty="0" smtClean="0"/>
              <a:t>Staffing positions are one of the building blocks in a process to sustain and enhance the most appropriate, productive, and effective AIS services (i.e. programs)  </a:t>
            </a:r>
          </a:p>
          <a:p>
            <a:pPr>
              <a:buNone/>
            </a:pPr>
            <a:r>
              <a:rPr lang="en-US" sz="2000" dirty="0" smtClean="0"/>
              <a:t>Also in the works: </a:t>
            </a:r>
          </a:p>
          <a:p>
            <a:r>
              <a:rPr lang="en-US" sz="2000" dirty="0" smtClean="0"/>
              <a:t>A 2-year fiscal plan for Library acquisitions that is consistent with the 5-year strategic plan</a:t>
            </a:r>
          </a:p>
          <a:p>
            <a:r>
              <a:rPr lang="en-US" sz="2000" dirty="0" smtClean="0"/>
              <a:t>Active learning workshops, high-tech interactive classroom</a:t>
            </a:r>
          </a:p>
          <a:p>
            <a:r>
              <a:rPr lang="en-US" sz="2000" dirty="0" smtClean="0"/>
              <a:t>Connection to JXJ, including plans to relocate  Archives onto the LRC 3</a:t>
            </a:r>
            <a:r>
              <a:rPr lang="en-US" sz="2000" baseline="30000" dirty="0" smtClean="0"/>
              <a:t>rd</a:t>
            </a:r>
            <a:r>
              <a:rPr lang="en-US" sz="2000" dirty="0" smtClean="0"/>
              <a:t> floor and create additional classroom space near technology support</a:t>
            </a:r>
          </a:p>
          <a:p>
            <a:r>
              <a:rPr lang="en-US" sz="2000" dirty="0" smtClean="0"/>
              <a:t>Analysis of Library’s Holocaust collection (strengths, directions)</a:t>
            </a:r>
          </a:p>
          <a:p>
            <a:r>
              <a:rPr lang="en-US" sz="2000" dirty="0" smtClean="0"/>
              <a:t>Development of student technology support, similar to CITE for faculty</a:t>
            </a:r>
          </a:p>
          <a:p>
            <a:r>
              <a:rPr lang="en-US" sz="2000" dirty="0" smtClean="0"/>
              <a:t>Increased involvement with embedded librarianship; assessment of learning when using different delivery methods (F2F, hybrid, embedded)</a:t>
            </a:r>
          </a:p>
          <a:p>
            <a:r>
              <a:rPr lang="en-US" sz="2000" dirty="0" smtClean="0"/>
              <a:t>Investigation of providing </a:t>
            </a:r>
            <a:r>
              <a:rPr lang="en-US" sz="2000" dirty="0" err="1" smtClean="0"/>
              <a:t>HelpDesk</a:t>
            </a:r>
            <a:r>
              <a:rPr lang="en-US" sz="2000" dirty="0" smtClean="0"/>
              <a:t> and basic Archives support at the Library’s Public Services desk to expand coverage without increased overhead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Changes</a:t>
            </a:r>
            <a:endParaRPr lang="en-US"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indent="0">
              <a:buNone/>
            </a:pPr>
            <a:r>
              <a:rPr lang="en-US" dirty="0" smtClean="0"/>
              <a:t>Instructional Media Services + Instructional Design, Technology &amp; Media  has now become Instructional Design &amp; Technology (Dec. 2010)</a:t>
            </a:r>
          </a:p>
          <a:p>
            <a:pPr indent="0">
              <a:buFont typeface="Courier New" pitchFamily="49" charset="0"/>
              <a:buChar char="o"/>
            </a:pPr>
            <a:r>
              <a:rPr lang="en-US" dirty="0" smtClean="0"/>
              <a:t>	Redefined two positions </a:t>
            </a:r>
          </a:p>
          <a:p>
            <a:pPr indent="0">
              <a:buNone/>
            </a:pPr>
            <a:endParaRPr lang="en-US" dirty="0" smtClean="0"/>
          </a:p>
          <a:p>
            <a:pPr indent="0">
              <a:buNone/>
            </a:pPr>
            <a:r>
              <a:rPr lang="en-US" dirty="0" smtClean="0"/>
              <a:t>Academic Computing Services – restructured; AIS now has Computing </a:t>
            </a:r>
            <a:r>
              <a:rPr lang="en-US" dirty="0" err="1" smtClean="0"/>
              <a:t>HelpDesk</a:t>
            </a:r>
            <a:r>
              <a:rPr lang="en-US" dirty="0" smtClean="0"/>
              <a:t> (July 2010)</a:t>
            </a:r>
          </a:p>
          <a:p>
            <a:pPr indent="0">
              <a:buNone/>
            </a:pPr>
            <a:endParaRPr lang="en-US" dirty="0" smtClean="0"/>
          </a:p>
          <a:p>
            <a:pPr indent="0">
              <a:buNone/>
            </a:pPr>
            <a:r>
              <a:rPr lang="en-US" dirty="0" err="1" smtClean="0"/>
              <a:t>Beaumier</a:t>
            </a:r>
            <a:r>
              <a:rPr lang="en-US" dirty="0" smtClean="0"/>
              <a:t> Heritage Center administratively under AIS, effective Oct. 3, 2011</a:t>
            </a:r>
          </a:p>
          <a:p>
            <a:pPr indent="0">
              <a:buNone/>
            </a:pPr>
            <a:endParaRPr lang="en-US" dirty="0" smtClean="0"/>
          </a:p>
          <a:p>
            <a:pPr indent="0">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
            </a:r>
            <a:br>
              <a:rPr lang="en-US" dirty="0" smtClean="0"/>
            </a:br>
            <a:r>
              <a:rPr lang="en-US" dirty="0" smtClean="0"/>
              <a:t>AIS now consists of: </a:t>
            </a:r>
            <a:br>
              <a:rPr lang="en-US" dirty="0" smtClean="0"/>
            </a:br>
            <a:endParaRPr lang="en-US" dirty="0"/>
          </a:p>
        </p:txBody>
      </p:sp>
      <p:sp>
        <p:nvSpPr>
          <p:cNvPr id="5" name="Content Placeholder 4"/>
          <p:cNvSpPr>
            <a:spLocks noGrp="1"/>
          </p:cNvSpPr>
          <p:nvPr>
            <p:ph idx="1"/>
          </p:nvPr>
        </p:nvSpPr>
        <p:spPr/>
        <p:txBody>
          <a:bodyPr>
            <a:normAutofit fontScale="92500" lnSpcReduction="10000"/>
          </a:bodyPr>
          <a:lstStyle/>
          <a:p>
            <a:r>
              <a:rPr lang="en-US" dirty="0" err="1" smtClean="0"/>
              <a:t>Beaumier</a:t>
            </a:r>
            <a:r>
              <a:rPr lang="en-US" dirty="0" smtClean="0"/>
              <a:t> Heritage Center </a:t>
            </a:r>
          </a:p>
          <a:p>
            <a:r>
              <a:rPr lang="en-US" dirty="0" smtClean="0"/>
              <a:t>Computing </a:t>
            </a:r>
            <a:r>
              <a:rPr lang="en-US" dirty="0" err="1" smtClean="0"/>
              <a:t>HelpDesk</a:t>
            </a:r>
            <a:r>
              <a:rPr lang="en-US" dirty="0" smtClean="0"/>
              <a:t> </a:t>
            </a:r>
          </a:p>
          <a:p>
            <a:r>
              <a:rPr lang="en-US" dirty="0" smtClean="0"/>
              <a:t>Instructional Design &amp; Technology</a:t>
            </a:r>
          </a:p>
          <a:p>
            <a:r>
              <a:rPr lang="en-US" dirty="0" smtClean="0"/>
              <a:t>Lydia Olson Library</a:t>
            </a:r>
          </a:p>
          <a:p>
            <a:r>
              <a:rPr lang="en-US" dirty="0" smtClean="0"/>
              <a:t>Upper Peninsula &amp; NMU Archives/Records</a:t>
            </a:r>
          </a:p>
          <a:p>
            <a:endParaRPr lang="en-US" dirty="0" smtClean="0"/>
          </a:p>
          <a:p>
            <a:pPr>
              <a:buNone/>
            </a:pPr>
            <a:r>
              <a:rPr lang="en-US" dirty="0" smtClean="0"/>
              <a:t>Collaborative relationships with Learning Resources Division (Audio-Visual), Information Services (formerly </a:t>
            </a:r>
            <a:r>
              <a:rPr lang="en-US" dirty="0" err="1" smtClean="0"/>
              <a:t>AdIT</a:t>
            </a:r>
            <a:r>
              <a:rPr lang="en-US" dirty="0" smtClean="0"/>
              <a:t>), Writing Center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 Mission Statements </a:t>
            </a:r>
            <a:endParaRPr lang="en-US" dirty="0"/>
          </a:p>
        </p:txBody>
      </p:sp>
      <p:sp>
        <p:nvSpPr>
          <p:cNvPr id="3" name="Content Placeholder 2"/>
          <p:cNvSpPr>
            <a:spLocks noGrp="1"/>
          </p:cNvSpPr>
          <p:nvPr>
            <p:ph idx="1"/>
          </p:nvPr>
        </p:nvSpPr>
        <p:spPr/>
        <p:txBody>
          <a:bodyPr>
            <a:normAutofit fontScale="77500" lnSpcReduction="20000"/>
          </a:bodyPr>
          <a:lstStyle/>
          <a:p>
            <a:r>
              <a:rPr lang="en-US" sz="3300" b="1" dirty="0"/>
              <a:t>AIS Mission Statement </a:t>
            </a:r>
          </a:p>
          <a:p>
            <a:pPr>
              <a:buNone/>
            </a:pPr>
            <a:r>
              <a:rPr lang="en-US" sz="2400" b="1" dirty="0" smtClean="0"/>
              <a:t>     </a:t>
            </a:r>
            <a:r>
              <a:rPr lang="en-US" sz="2400" dirty="0" smtClean="0"/>
              <a:t>Academic </a:t>
            </a:r>
            <a:r>
              <a:rPr lang="en-US" sz="2400" dirty="0"/>
              <a:t>Information Services supports teaching, learning, scholarship, and community outreach activities by providing information resources, access to educational technology, and instructional services to help students and employees acquire information and technology skills that contribute to lifelong learning and productive citizenship. (Accepted by AIS Dean’s Advisory Council; 3/19/09</a:t>
            </a:r>
            <a:r>
              <a:rPr lang="en-US" sz="2400" dirty="0" smtClean="0"/>
              <a:t>)</a:t>
            </a:r>
          </a:p>
          <a:p>
            <a:pPr>
              <a:buNone/>
            </a:pPr>
            <a:endParaRPr lang="en-US" sz="2400" dirty="0" smtClean="0"/>
          </a:p>
          <a:p>
            <a:r>
              <a:rPr lang="en-US" sz="3300" b="1" dirty="0" smtClean="0"/>
              <a:t>AIS Unit Mission Statements </a:t>
            </a:r>
            <a:endParaRPr lang="en-US" sz="3300" b="1" dirty="0"/>
          </a:p>
          <a:p>
            <a:pPr>
              <a:buFont typeface="Wingdings" pitchFamily="2" charset="2"/>
              <a:buChar char="Ø"/>
            </a:pPr>
            <a:r>
              <a:rPr lang="en-US" dirty="0" smtClean="0"/>
              <a:t>Archives – revised 3/19/09</a:t>
            </a:r>
          </a:p>
          <a:p>
            <a:pPr>
              <a:buFont typeface="Wingdings" pitchFamily="2" charset="2"/>
              <a:buChar char="Ø"/>
            </a:pPr>
            <a:r>
              <a:rPr lang="en-US" dirty="0" smtClean="0"/>
              <a:t>Computing </a:t>
            </a:r>
            <a:r>
              <a:rPr lang="en-US" dirty="0" err="1" smtClean="0"/>
              <a:t>HelpDesk</a:t>
            </a:r>
            <a:r>
              <a:rPr lang="en-US" dirty="0" smtClean="0"/>
              <a:t> – revised 10/5/10</a:t>
            </a:r>
          </a:p>
          <a:p>
            <a:pPr>
              <a:buFont typeface="Wingdings" pitchFamily="2" charset="2"/>
              <a:buChar char="Ø"/>
            </a:pPr>
            <a:r>
              <a:rPr lang="en-US" dirty="0" smtClean="0"/>
              <a:t>Instructional Design &amp; Technology – revised 10/18/10</a:t>
            </a:r>
          </a:p>
          <a:p>
            <a:pPr>
              <a:buFont typeface="Wingdings" pitchFamily="2" charset="2"/>
              <a:buChar char="Ø"/>
            </a:pPr>
            <a:r>
              <a:rPr lang="en-US" dirty="0" smtClean="0"/>
              <a:t>Lydia M. Olson Library – revised 3/19/09</a:t>
            </a:r>
          </a:p>
          <a:p>
            <a:pPr>
              <a:buFont typeface="Wingdings" pitchFamily="2" charset="2"/>
              <a:buChar char="Ø"/>
            </a:pPr>
            <a:r>
              <a:rPr lang="en-US" dirty="0" err="1" smtClean="0"/>
              <a:t>Beaumier</a:t>
            </a:r>
            <a:r>
              <a:rPr lang="en-US" dirty="0" smtClean="0"/>
              <a:t> – (?)</a:t>
            </a:r>
          </a:p>
          <a:p>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Facilities:  Learning Resources Center (LRC), Cohodas, and Services building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Beaumier</a:t>
            </a:r>
            <a:r>
              <a:rPr lang="en-US" dirty="0" smtClean="0"/>
              <a:t> Heritage Center located in Cohodas </a:t>
            </a:r>
          </a:p>
          <a:p>
            <a:r>
              <a:rPr lang="en-US" dirty="0" smtClean="0"/>
              <a:t>LRC houses </a:t>
            </a:r>
          </a:p>
          <a:p>
            <a:pPr lvl="1"/>
            <a:r>
              <a:rPr lang="en-US" dirty="0" smtClean="0"/>
              <a:t>Library (upper two floors)</a:t>
            </a:r>
          </a:p>
          <a:p>
            <a:pPr lvl="1"/>
            <a:r>
              <a:rPr lang="en-US" dirty="0" smtClean="0"/>
              <a:t>Instructional Design &amp; Technology, CITE (first floor)</a:t>
            </a:r>
          </a:p>
          <a:p>
            <a:pPr lvl="1"/>
            <a:r>
              <a:rPr lang="en-US" dirty="0" smtClean="0"/>
              <a:t>Computing </a:t>
            </a:r>
            <a:r>
              <a:rPr lang="en-US" dirty="0" err="1" smtClean="0"/>
              <a:t>HelpDesk</a:t>
            </a:r>
            <a:r>
              <a:rPr lang="en-US" dirty="0" smtClean="0"/>
              <a:t> (first floor) </a:t>
            </a:r>
          </a:p>
          <a:p>
            <a:pPr lvl="1"/>
            <a:r>
              <a:rPr lang="en-US" dirty="0" smtClean="0"/>
              <a:t>Archives (first floor)</a:t>
            </a:r>
          </a:p>
          <a:p>
            <a:r>
              <a:rPr lang="en-US" dirty="0" smtClean="0"/>
              <a:t>Services building houses Records storage </a:t>
            </a:r>
          </a:p>
          <a:p>
            <a:r>
              <a:rPr lang="en-US" dirty="0" smtClean="0"/>
              <a:t>Classrooms in LRC, including renovation of LRC 108 into an Active Learning Classroom (NSF grant)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S Oct_10_2011 008.JPG"/>
          <p:cNvPicPr>
            <a:picLocks/>
          </p:cNvPicPr>
          <p:nvPr/>
        </p:nvPicPr>
        <p:blipFill>
          <a:blip r:embed="rId2" cstate="print"/>
          <a:stretch>
            <a:fillRect/>
          </a:stretch>
        </p:blipFill>
        <p:spPr>
          <a:xfrm>
            <a:off x="0" y="-381000"/>
            <a:ext cx="9144000" cy="78485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Recent staffing changes</a:t>
            </a:r>
            <a:endParaRPr lang="en-US" dirty="0"/>
          </a:p>
        </p:txBody>
      </p:sp>
      <p:sp>
        <p:nvSpPr>
          <p:cNvPr id="6" name="Content Placeholder 5"/>
          <p:cNvSpPr>
            <a:spLocks noGrp="1"/>
          </p:cNvSpPr>
          <p:nvPr>
            <p:ph idx="1"/>
          </p:nvPr>
        </p:nvSpPr>
        <p:spPr>
          <a:xfrm>
            <a:off x="457200" y="1371600"/>
            <a:ext cx="8229600" cy="4754563"/>
          </a:xfrm>
        </p:spPr>
        <p:txBody>
          <a:bodyPr>
            <a:normAutofit fontScale="92500" lnSpcReduction="10000"/>
          </a:bodyPr>
          <a:lstStyle/>
          <a:p>
            <a:pPr>
              <a:buNone/>
            </a:pPr>
            <a:r>
              <a:rPr lang="en-US" dirty="0" smtClean="0"/>
              <a:t>IMS retirement – Instructional Media Supervisor revised to Instructional Technology Specialist, expanded support to CITE</a:t>
            </a:r>
          </a:p>
          <a:p>
            <a:pPr>
              <a:buNone/>
            </a:pPr>
            <a:r>
              <a:rPr lang="en-US" dirty="0" smtClean="0"/>
              <a:t>Cataloging Librarian – revised to Metadata and Cataloging Services Librarian, expanded support to Archives </a:t>
            </a:r>
          </a:p>
          <a:p>
            <a:pPr>
              <a:buNone/>
            </a:pPr>
            <a:r>
              <a:rPr lang="en-US" dirty="0" smtClean="0"/>
              <a:t>Positions eliminated/reduced due to budget reductions:  1 SA and 1 Post-MLS Fellow (faculty)  lost; 1 Faculty reduced 12 to 9 month appointment; 2 TOP positions reduced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
            </a:r>
            <a:br>
              <a:rPr lang="en-US" dirty="0" smtClean="0"/>
            </a:br>
            <a:r>
              <a:rPr lang="en-US" dirty="0" smtClean="0"/>
              <a:t>Align with Mission &amp; Vision of Academic Affairs</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47500" lnSpcReduction="20000"/>
          </a:bodyPr>
          <a:lstStyle/>
          <a:p>
            <a:pPr marL="514350" indent="-514350">
              <a:buNone/>
            </a:pPr>
            <a:r>
              <a:rPr lang="en-US" dirty="0"/>
              <a:t>	</a:t>
            </a:r>
            <a:endParaRPr lang="en-US" dirty="0" smtClean="0"/>
          </a:p>
          <a:p>
            <a:pPr marL="514350" indent="-514350">
              <a:buNone/>
            </a:pPr>
            <a:r>
              <a:rPr lang="en-US" sz="3800" b="1" dirty="0" smtClean="0"/>
              <a:t>Intellectual Foundation </a:t>
            </a:r>
          </a:p>
          <a:p>
            <a:pPr marL="514350" indent="-514350"/>
            <a:r>
              <a:rPr lang="en-US" sz="3800" dirty="0" smtClean="0"/>
              <a:t>Instructional services focus on critical thinking, problem-based learning</a:t>
            </a:r>
          </a:p>
          <a:p>
            <a:pPr marL="514350" indent="-514350"/>
            <a:r>
              <a:rPr lang="en-US" sz="3800" dirty="0" smtClean="0"/>
              <a:t>Liaisons with departments, English (EN111), FYE, Writing Center</a:t>
            </a:r>
          </a:p>
          <a:p>
            <a:pPr marL="514350" indent="-514350"/>
            <a:r>
              <a:rPr lang="en-US" sz="3800" dirty="0" smtClean="0"/>
              <a:t>Archives  and </a:t>
            </a:r>
            <a:r>
              <a:rPr lang="en-US" sz="3800" dirty="0" err="1" smtClean="0"/>
              <a:t>Beaumier</a:t>
            </a:r>
            <a:r>
              <a:rPr lang="en-US" sz="3800" dirty="0" smtClean="0"/>
              <a:t> – cultural, historical, local &amp; regional</a:t>
            </a:r>
          </a:p>
          <a:p>
            <a:pPr marL="514350" indent="-514350"/>
            <a:r>
              <a:rPr lang="en-US" sz="3800" dirty="0" err="1" smtClean="0"/>
              <a:t>EduCat</a:t>
            </a:r>
            <a:r>
              <a:rPr lang="en-US" sz="3800" dirty="0" smtClean="0"/>
              <a:t>, instructional technology</a:t>
            </a:r>
          </a:p>
          <a:p>
            <a:pPr marL="514350" indent="-514350">
              <a:buNone/>
            </a:pPr>
            <a:r>
              <a:rPr lang="en-US" sz="3800" b="1" dirty="0" smtClean="0"/>
              <a:t>Active Learning</a:t>
            </a:r>
          </a:p>
          <a:p>
            <a:pPr marL="514350" indent="-514350"/>
            <a:r>
              <a:rPr lang="en-US" sz="3800" dirty="0" smtClean="0"/>
              <a:t>Credit courses complement broader curriculum (Liberal Studies, Public History)</a:t>
            </a:r>
          </a:p>
          <a:p>
            <a:pPr marL="514350" indent="-514350"/>
            <a:r>
              <a:rPr lang="en-US" sz="3800" dirty="0" smtClean="0"/>
              <a:t>Student-guided library tours, Archives &amp; </a:t>
            </a:r>
            <a:r>
              <a:rPr lang="en-US" sz="3800" dirty="0" err="1" smtClean="0"/>
              <a:t>Beaumier</a:t>
            </a:r>
            <a:r>
              <a:rPr lang="en-US" sz="3800" dirty="0" smtClean="0"/>
              <a:t> projects</a:t>
            </a:r>
          </a:p>
          <a:p>
            <a:pPr marL="514350" indent="-514350"/>
            <a:r>
              <a:rPr lang="en-US" sz="3800" dirty="0" smtClean="0"/>
              <a:t>LRC 108 renovation and principal in NSF grant</a:t>
            </a:r>
          </a:p>
          <a:p>
            <a:pPr marL="514350" indent="-514350">
              <a:buNone/>
            </a:pPr>
            <a:r>
              <a:rPr lang="en-US" sz="3800" b="1" dirty="0" smtClean="0"/>
              <a:t>Career Preparation</a:t>
            </a:r>
          </a:p>
          <a:p>
            <a:pPr marL="514350" indent="-514350"/>
            <a:r>
              <a:rPr lang="en-US" sz="3800" dirty="0" smtClean="0"/>
              <a:t>Student employment leading to graduate school or employment </a:t>
            </a:r>
          </a:p>
          <a:p>
            <a:pPr marL="514350" indent="-514350"/>
            <a:r>
              <a:rPr lang="en-US" sz="3800" dirty="0" smtClean="0"/>
              <a:t>Resources for exploring career options </a:t>
            </a:r>
            <a:endParaRPr lang="en-US" sz="3800" dirty="0"/>
          </a:p>
          <a:p>
            <a:pPr marL="514350" indent="-514350">
              <a:buNone/>
            </a:pPr>
            <a:r>
              <a:rPr lang="en-US" sz="3800" b="1" dirty="0" smtClean="0"/>
              <a:t>Community Engagement </a:t>
            </a:r>
            <a:endParaRPr lang="en-US" sz="3800" dirty="0" smtClean="0"/>
          </a:p>
          <a:p>
            <a:pPr marL="514350" indent="-514350"/>
            <a:r>
              <a:rPr lang="en-US" sz="3800" dirty="0" smtClean="0"/>
              <a:t>Connections to regional K-12, Charter Schools, Native American schools/libraries</a:t>
            </a:r>
          </a:p>
          <a:p>
            <a:pPr marL="514350" indent="-514350"/>
            <a:r>
              <a:rPr lang="en-US" sz="3800" dirty="0" smtClean="0"/>
              <a:t>Local library connections – Peter White Public Library </a:t>
            </a:r>
          </a:p>
          <a:p>
            <a:pPr marL="514350" indent="-514350"/>
            <a:r>
              <a:rPr lang="en-US" sz="3800" dirty="0" smtClean="0"/>
              <a:t>Archives – internships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1638</TotalTime>
  <Words>1142</Words>
  <Application>Microsoft Office PowerPoint</Application>
  <PresentationFormat>On-screen Show (4:3)</PresentationFormat>
  <Paragraphs>179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Academic Information Services 2011 Update and Staffing Priorities </vt:lpstr>
      <vt:lpstr>A Brief History </vt:lpstr>
      <vt:lpstr>Recent Changes</vt:lpstr>
      <vt:lpstr> AIS now consists of:  </vt:lpstr>
      <vt:lpstr>AIS Mission Statements </vt:lpstr>
      <vt:lpstr>Facilities:  Learning Resources Center (LRC), Cohodas, and Services building </vt:lpstr>
      <vt:lpstr>Slide 7</vt:lpstr>
      <vt:lpstr>Recent staffing changes</vt:lpstr>
      <vt:lpstr> Align with Mission &amp; Vision of Academic Affairs </vt:lpstr>
      <vt:lpstr>EPC Criteria</vt:lpstr>
      <vt:lpstr>Slide 11</vt:lpstr>
      <vt:lpstr>Slide 12</vt:lpstr>
      <vt:lpstr>Quality of program outcomes </vt:lpstr>
      <vt:lpstr> Size, scope, and productivity of the programs </vt:lpstr>
      <vt:lpstr> Revenue and other resources  </vt:lpstr>
      <vt:lpstr> Costs, expenses, and efficiencies  </vt:lpstr>
      <vt:lpstr>Five Library Strategic Directions</vt:lpstr>
      <vt:lpstr>AIS New Positions - Reallocations</vt:lpstr>
      <vt:lpstr>AIS New Positions - Reallocations</vt:lpstr>
      <vt:lpstr>AIS New Positions - Reallocation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Information Services Strategic Directions and Staffing Priorities</dc:title>
  <dc:creator>Registered User</dc:creator>
  <cp:lastModifiedBy>Registered User</cp:lastModifiedBy>
  <cp:revision>104</cp:revision>
  <dcterms:created xsi:type="dcterms:W3CDTF">2010-10-31T12:10:10Z</dcterms:created>
  <dcterms:modified xsi:type="dcterms:W3CDTF">2011-10-11T15:07:49Z</dcterms:modified>
</cp:coreProperties>
</file>