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741"/>
    <a:srgbClr val="7ABC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351B3-972B-44FE-918F-CC812027008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2C8A-6E24-440A-9D9E-5A142756D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2C8A-6E24-440A-9D9E-5A142756DC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609D-8984-4172-84D1-19756C4CB809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AF3D-14B5-4B82-827C-C5FC56C53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u.edu/records/GridSheet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hyperlink" Target="http://webb.nmu.edu/ACAC/SiteSections/Advising/SkillDevelopment/SkillDevelopment.s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u.edu/aca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3429000" cy="1470025"/>
          </a:xfrm>
        </p:spPr>
        <p:txBody>
          <a:bodyPr/>
          <a:lstStyle/>
          <a:p>
            <a:r>
              <a:rPr lang="en-US" dirty="0" smtClean="0">
                <a:solidFill>
                  <a:srgbClr val="FDE7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Management</a:t>
            </a:r>
            <a:endParaRPr lang="en-US" dirty="0">
              <a:solidFill>
                <a:srgbClr val="FDE7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4114800" cy="6096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FDE7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en-US" sz="1400" dirty="0" smtClean="0">
                <a:solidFill>
                  <a:srgbClr val="FDE7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Help You Manage Your Schedule</a:t>
            </a:r>
            <a:endParaRPr lang="en-US" sz="1400" dirty="0">
              <a:solidFill>
                <a:srgbClr val="FDE7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wirichar\Local Settings\Temporary Internet Files\Content.IE5\ROQTWCG2\MPj044234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990600"/>
            <a:ext cx="344424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4038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DE741"/>
                </a:solidFill>
              </a:rPr>
              <a:t>An Overview</a:t>
            </a:r>
            <a:endParaRPr lang="en-US" dirty="0">
              <a:solidFill>
                <a:srgbClr val="FDE741"/>
              </a:solidFill>
            </a:endParaRPr>
          </a:p>
        </p:txBody>
      </p:sp>
      <p:pic>
        <p:nvPicPr>
          <p:cNvPr id="1026" name="Picture 2" descr="C:\Documents and Settings\mfarber\My Documents\My Pictures\Microsoft Clip Organizer\j0410407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685800" y="2514600"/>
            <a:ext cx="3061958" cy="2595334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533400"/>
            <a:ext cx="45720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Use a </a:t>
            </a:r>
            <a:r>
              <a:rPr lang="en-US" dirty="0" smtClean="0">
                <a:solidFill>
                  <a:srgbClr val="FDE741"/>
                </a:solidFill>
              </a:rPr>
              <a:t>planner</a:t>
            </a:r>
            <a:r>
              <a:rPr lang="en-US" dirty="0" smtClean="0">
                <a:solidFill>
                  <a:srgbClr val="FDE741"/>
                </a:solidFill>
              </a:rPr>
              <a:t>.  Or use your cell or iPod calendar function. </a:t>
            </a:r>
          </a:p>
          <a:p>
            <a:pPr>
              <a:buNone/>
            </a:pPr>
            <a:r>
              <a:rPr lang="en-US" dirty="0" smtClean="0">
                <a:solidFill>
                  <a:srgbClr val="FDE741"/>
                </a:solidFill>
              </a:rPr>
              <a:t> 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Put aside time for studying.  Really.  Schedule time for studying.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Assume to have </a:t>
            </a:r>
            <a:r>
              <a:rPr lang="en-US" dirty="0">
                <a:solidFill>
                  <a:srgbClr val="FDE741"/>
                </a:solidFill>
              </a:rPr>
              <a:t>2</a:t>
            </a:r>
            <a:r>
              <a:rPr lang="en-US" dirty="0" smtClean="0">
                <a:solidFill>
                  <a:srgbClr val="FDE741"/>
                </a:solidFill>
              </a:rPr>
              <a:t> to 3 hours of studying for hour you spend in class.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This may not be the case for every class, but is a good guideline.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Build a routine, find a time that works for you and try not to change it.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If you make studying a regular habit it will no longer seem as a chore.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Location is important, too.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Use small pieces of time.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Not all studying has to be done in hour long blocks.  Even just fifteen or twenty minutes of focused studying can be very helpful.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Consider this…what do you ever do for four hours straight?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Shorter, focused, quality studying is better than lengthy, poor quality studying.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Do not procrastinate.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Deadlines can approach very quickly. Once you fall behind, it generally takes more work to catch up than originally studying would have required.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DE741"/>
                </a:solidFill>
              </a:rPr>
              <a:t>Simple </a:t>
            </a:r>
            <a:r>
              <a:rPr lang="en-US" dirty="0" smtClean="0">
                <a:solidFill>
                  <a:srgbClr val="FDE741"/>
                </a:solidFill>
              </a:rPr>
              <a:t>Scheduling Exercise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2895600"/>
            <a:ext cx="2590800" cy="1676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DE741"/>
                </a:solidFill>
              </a:rPr>
              <a:t>MONTHLY </a:t>
            </a:r>
            <a:r>
              <a:rPr lang="en-US" dirty="0" smtClean="0">
                <a:solidFill>
                  <a:srgbClr val="FDE741"/>
                </a:solidFill>
              </a:rPr>
              <a:t>Schedule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Spread </a:t>
            </a:r>
            <a:r>
              <a:rPr lang="en-US" dirty="0" smtClean="0">
                <a:solidFill>
                  <a:srgbClr val="FDE741"/>
                </a:solidFill>
              </a:rPr>
              <a:t>large tasks over multiple study </a:t>
            </a:r>
            <a:r>
              <a:rPr lang="en-US" dirty="0" smtClean="0">
                <a:solidFill>
                  <a:srgbClr val="FDE741"/>
                </a:solidFill>
              </a:rPr>
              <a:t>periods.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Read </a:t>
            </a:r>
            <a:r>
              <a:rPr lang="en-US" dirty="0" smtClean="0">
                <a:solidFill>
                  <a:srgbClr val="FDE741"/>
                </a:solidFill>
              </a:rPr>
              <a:t>10 pages a night for a week instead of </a:t>
            </a:r>
            <a:r>
              <a:rPr lang="en-US" dirty="0" smtClean="0">
                <a:solidFill>
                  <a:srgbClr val="FDE741"/>
                </a:solidFill>
              </a:rPr>
              <a:t>70 pages all at once!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You can visualize when your busiest times will be, and plan accordingly.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4724400"/>
            <a:ext cx="3124200" cy="1981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DE741"/>
                </a:solidFill>
              </a:rPr>
              <a:t>SEMESTER </a:t>
            </a:r>
            <a:r>
              <a:rPr lang="en-US" dirty="0" smtClean="0">
                <a:solidFill>
                  <a:srgbClr val="FDE741"/>
                </a:solidFill>
              </a:rPr>
              <a:t>Schedule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Mark </a:t>
            </a:r>
            <a:r>
              <a:rPr lang="en-US" dirty="0" smtClean="0">
                <a:solidFill>
                  <a:srgbClr val="FDE741"/>
                </a:solidFill>
              </a:rPr>
              <a:t>down tests and </a:t>
            </a:r>
            <a:r>
              <a:rPr lang="en-US" dirty="0" smtClean="0">
                <a:solidFill>
                  <a:srgbClr val="FDE741"/>
                </a:solidFill>
              </a:rPr>
              <a:t>quizzes.</a:t>
            </a:r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All </a:t>
            </a:r>
            <a:r>
              <a:rPr lang="en-US" dirty="0" smtClean="0">
                <a:solidFill>
                  <a:srgbClr val="FDE741"/>
                </a:solidFill>
              </a:rPr>
              <a:t>this information should be on COURSE </a:t>
            </a:r>
            <a:r>
              <a:rPr lang="en-US" dirty="0" smtClean="0">
                <a:solidFill>
                  <a:srgbClr val="FDE741"/>
                </a:solidFill>
              </a:rPr>
              <a:t>syllabi.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Plot </a:t>
            </a:r>
            <a:r>
              <a:rPr lang="en-US" dirty="0" smtClean="0">
                <a:solidFill>
                  <a:srgbClr val="FDE741"/>
                </a:solidFill>
              </a:rPr>
              <a:t>out what weeks will be </a:t>
            </a:r>
            <a:r>
              <a:rPr lang="en-US" dirty="0" smtClean="0">
                <a:solidFill>
                  <a:srgbClr val="FDE741"/>
                </a:solidFill>
              </a:rPr>
              <a:t>the most demanding</a:t>
            </a:r>
            <a:r>
              <a:rPr lang="en-US" dirty="0" smtClean="0">
                <a:solidFill>
                  <a:srgbClr val="FDE741"/>
                </a:solidFill>
              </a:rPr>
              <a:t>.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Semester or Holiday Breaks?</a:t>
            </a:r>
          </a:p>
          <a:p>
            <a:r>
              <a:rPr lang="en-US" dirty="0" smtClean="0">
                <a:solidFill>
                  <a:srgbClr val="FDE741"/>
                </a:solidFill>
              </a:rPr>
              <a:t>Refer to this schedule if you are having difficulty prioritizing tasks.</a:t>
            </a:r>
            <a:endParaRPr lang="en-US" dirty="0" smtClean="0">
              <a:solidFill>
                <a:srgbClr val="FDE74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0" y="1371600"/>
            <a:ext cx="2971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to keep a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DAILY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schedule.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similar to a “to do” list.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 priorities to each activity and then make sure that you finish your most important items.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E74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to continue to add to it as new items come up.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DE74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2133600"/>
            <a:ext cx="32004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u="sng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Directions: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DE74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Spend some time plotting your day, then your week, then your semester.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DE74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The goal is to obtain a better understanding of how day-to-day activities relate to semester accomplishments, and vice versa.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DE74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se that understanding to PLAN MANAGE your time.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DE74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DE741"/>
                </a:solidFill>
                <a:latin typeface="+mj-lt"/>
                <a:ea typeface="+mj-ea"/>
                <a:cs typeface="+mj-cs"/>
              </a:rPr>
              <a:t>With a little panning, you CAN find time to get everything done!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DE74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Documents and Settings\wirichar\Local Settings\Temporary Internet Files\Content.IE5\RDPJJ2YB\MCj0437051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69072">
            <a:off x="4185735" y="2966535"/>
            <a:ext cx="1272208" cy="1272208"/>
          </a:xfrm>
          <a:prstGeom prst="rect">
            <a:avLst/>
          </a:prstGeom>
          <a:noFill/>
        </p:spPr>
      </p:pic>
      <p:pic>
        <p:nvPicPr>
          <p:cNvPr id="2051" name="Picture 3" descr="C:\Documents and Settings\wirichar\Local Settings\Temporary Internet Files\Content.IE5\ROQTWCG2\MCj0437050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64090">
            <a:off x="4163660" y="1344260"/>
            <a:ext cx="1205490" cy="1205490"/>
          </a:xfrm>
          <a:prstGeom prst="rect">
            <a:avLst/>
          </a:prstGeom>
          <a:noFill/>
        </p:spPr>
      </p:pic>
      <p:pic>
        <p:nvPicPr>
          <p:cNvPr id="2052" name="Picture 4" descr="C:\Documents and Settings\wirichar\Local Settings\Temporary Internet Files\Content.IE5\W9L5RYCO\MCj0437052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884222">
            <a:off x="4249518" y="4859118"/>
            <a:ext cx="1182776" cy="118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How to Get the Most Out of Your Time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4572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Start projects as soon as they are assigned.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You should try to start large assignments as soon as possible so you do not have to rush through them as the due date approaches.</a:t>
            </a:r>
            <a:endParaRPr lang="en-US" dirty="0">
              <a:solidFill>
                <a:srgbClr val="FDE741"/>
              </a:solidFill>
            </a:endParaRP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This approach will be less stressful because it will allow you the time to complete the work to the best of your ability.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Divide a large task into smaller,  manageable “chunks”.</a:t>
            </a:r>
            <a:endParaRPr lang="en-US" dirty="0">
              <a:solidFill>
                <a:srgbClr val="FDE741"/>
              </a:solidFill>
            </a:endParaRP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Working a half hour a day on a project for eight days is easier than trying to do it all in a four hour block.</a:t>
            </a:r>
            <a:endParaRPr lang="en-US" dirty="0">
              <a:solidFill>
                <a:srgbClr val="FDE741"/>
              </a:solidFill>
            </a:endParaRPr>
          </a:p>
        </p:txBody>
      </p:sp>
      <p:pic>
        <p:nvPicPr>
          <p:cNvPr id="1026" name="Picture 2" descr="C:\Documents and Settings\wirichar\Local Settings\Temporary Internet Files\Content.IE5\XKF39UMM\MCj029725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3622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Getting the Most Out of Your Time (cont.)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You should attend all your classes. 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Listening to lectures from a real person is more helpful than simply reading information from the text.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Remember, you are paying for lecture time…get what you pay for!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Use your time wisely. 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Try to use breaks in your schedule to accomplish tasks (errands, review notes, relax).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Make sure you set aside enough time to finish schoolwork and other tasks.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Consider your workload…is working 25 hours a week and taking 16 credits reasonable?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What is the best use of your time?  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What is a poor use of your time?</a:t>
            </a:r>
          </a:p>
          <a:p>
            <a:pPr lvl="1"/>
            <a:endParaRPr lang="en-US" dirty="0">
              <a:solidFill>
                <a:srgbClr val="FDE741"/>
              </a:solidFill>
            </a:endParaRPr>
          </a:p>
        </p:txBody>
      </p:sp>
      <p:pic>
        <p:nvPicPr>
          <p:cNvPr id="3" name="Picture 2" descr="C:\Documents and Settings\wirichar\Local Settings\Temporary Internet Files\Content.IE5\WFHYD7BU\MCj035831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057400"/>
            <a:ext cx="3276600" cy="3274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DE741"/>
                </a:solidFill>
              </a:rPr>
              <a:t>How to Find Even More Time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600" y="1524000"/>
            <a:ext cx="48768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Examine your preferences and priorities.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What you want to do versus what you need to do.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You want to achieve a manageable balance between the two.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Do not let social activities cut into your class work time.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While having a life outside of classes is important, remember that activities are the secondary reason you attend college.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If you have trouble finding time to study it might be because you have over-extended yourself.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 Too many extra-curricular activities.?  It might be best to limit the time spent in clubs and groups if you truly cannot find time to study. 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If possible, take a week off from such activities and see if your newly opened schedule gives you time to study.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You can also decrease work hours during finals, midterms or other high stress times. 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How about a Sunday evening “prep” session?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What does your week look like?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Can you prepare something now to save time later in the week?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Also consider shorter breaks.  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Would coming back from Spring Break a couple days early help you?</a:t>
            </a:r>
            <a:endParaRPr lang="en-US" dirty="0">
              <a:solidFill>
                <a:srgbClr val="FDE741"/>
              </a:solidFill>
            </a:endParaRPr>
          </a:p>
        </p:txBody>
      </p:sp>
      <p:pic>
        <p:nvPicPr>
          <p:cNvPr id="1031" name="Picture 7" descr="C:\Documents and Settings\wirichar\Local Settings\Temporary Internet Files\Content.IE5\RYI8K4T7\MCj043486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18103">
            <a:off x="615015" y="2215216"/>
            <a:ext cx="2637535" cy="2637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Avoiding t</a:t>
            </a:r>
            <a:r>
              <a:rPr lang="en-US" dirty="0" smtClean="0">
                <a:solidFill>
                  <a:srgbClr val="FDE741"/>
                </a:solidFill>
              </a:rPr>
              <a:t>he Pitfalls of Procrastination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Start assignments NOW.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Go to class TODAY…and tomorrow.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Don’t wait until “later”.  What if something else is happening “later”? </a:t>
            </a:r>
          </a:p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Organize projects </a:t>
            </a:r>
            <a:r>
              <a:rPr lang="en-US" dirty="0" smtClean="0">
                <a:solidFill>
                  <a:srgbClr val="FDE741"/>
                </a:solidFill>
              </a:rPr>
              <a:t>into simple </a:t>
            </a:r>
            <a:r>
              <a:rPr lang="en-US" dirty="0" smtClean="0">
                <a:solidFill>
                  <a:srgbClr val="FDE741"/>
                </a:solidFill>
              </a:rPr>
              <a:t>tasks.</a:t>
            </a:r>
            <a:endParaRPr lang="en-US" dirty="0" smtClean="0">
              <a:solidFill>
                <a:srgbClr val="FDE741"/>
              </a:solidFill>
            </a:endParaRP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Do the harder tasks first while your motivation is high. </a:t>
            </a:r>
            <a:endParaRPr lang="en-US" dirty="0" smtClean="0">
              <a:solidFill>
                <a:srgbClr val="FDE741"/>
              </a:solidFill>
            </a:endParaRP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Easier tasks take less time and energy!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dirty="0" smtClean="0">
                <a:solidFill>
                  <a:srgbClr val="FDE741"/>
                </a:solidFill>
              </a:rPr>
              <a:t>Set a deadline for </a:t>
            </a:r>
            <a:r>
              <a:rPr lang="en-US" dirty="0" smtClean="0">
                <a:solidFill>
                  <a:srgbClr val="FDE741"/>
                </a:solidFill>
              </a:rPr>
              <a:t>yourself…stick </a:t>
            </a:r>
            <a:r>
              <a:rPr lang="en-US" dirty="0" smtClean="0">
                <a:solidFill>
                  <a:srgbClr val="FDE741"/>
                </a:solidFill>
              </a:rPr>
              <a:t>to it.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Be specific.  “Next week” isn’t good enough.</a:t>
            </a:r>
          </a:p>
          <a:p>
            <a:pPr lvl="1"/>
            <a:r>
              <a:rPr lang="en-US" dirty="0" smtClean="0">
                <a:solidFill>
                  <a:srgbClr val="FDE741"/>
                </a:solidFill>
              </a:rPr>
              <a:t>Recruit </a:t>
            </a:r>
            <a:r>
              <a:rPr lang="en-US" dirty="0" smtClean="0">
                <a:solidFill>
                  <a:srgbClr val="FDE741"/>
                </a:solidFill>
              </a:rPr>
              <a:t>your </a:t>
            </a:r>
            <a:r>
              <a:rPr lang="en-US" dirty="0" smtClean="0">
                <a:solidFill>
                  <a:srgbClr val="FDE741"/>
                </a:solidFill>
              </a:rPr>
              <a:t>friends</a:t>
            </a:r>
            <a:r>
              <a:rPr lang="en-US" dirty="0" smtClean="0">
                <a:solidFill>
                  <a:srgbClr val="FDE741"/>
                </a:solidFill>
              </a:rPr>
              <a:t>/family.  They’ll ask you about progress.</a:t>
            </a:r>
            <a:endParaRPr lang="en-US" dirty="0">
              <a:solidFill>
                <a:srgbClr val="FDE741"/>
              </a:solidFill>
            </a:endParaRPr>
          </a:p>
        </p:txBody>
      </p:sp>
      <p:pic>
        <p:nvPicPr>
          <p:cNvPr id="5122" name="Picture 2" descr="C:\Documents and Settings\wirichar\Local Settings\Temporary Internet Files\Content.IE5\W9L5RYCO\MPj042782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3810000" cy="2539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DE741"/>
                </a:solidFill>
              </a:rPr>
              <a:t>Resources To Get You Started</a:t>
            </a:r>
            <a:endParaRPr lang="en-US" dirty="0">
              <a:solidFill>
                <a:srgbClr val="FDE7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524000"/>
            <a:ext cx="6172200" cy="4038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DE741"/>
              </a:solidFill>
            </a:endParaRPr>
          </a:p>
          <a:p>
            <a:r>
              <a:rPr lang="en-US" sz="2200" dirty="0" smtClean="0">
                <a:solidFill>
                  <a:srgbClr val="FDE741"/>
                </a:solidFill>
                <a:hlinkClick r:id="rId3"/>
              </a:rPr>
              <a:t>Weekly Scheduling Grid</a:t>
            </a:r>
            <a:endParaRPr lang="en-US" sz="2200" dirty="0" smtClean="0">
              <a:solidFill>
                <a:srgbClr val="FDE741"/>
              </a:solidFill>
            </a:endParaRPr>
          </a:p>
          <a:p>
            <a:pPr lvl="1"/>
            <a:r>
              <a:rPr lang="en-US" sz="1700" dirty="0" smtClean="0">
                <a:solidFill>
                  <a:srgbClr val="FDE741"/>
                </a:solidFill>
              </a:rPr>
              <a:t>Take an honest look at how you spend your time.</a:t>
            </a:r>
          </a:p>
          <a:p>
            <a:pPr lvl="1"/>
            <a:r>
              <a:rPr lang="en-US" sz="1700" dirty="0" smtClean="0">
                <a:solidFill>
                  <a:srgbClr val="FDE741"/>
                </a:solidFill>
              </a:rPr>
              <a:t>Don’t forget to add </a:t>
            </a:r>
            <a:r>
              <a:rPr lang="en-US" sz="1700" dirty="0" err="1" smtClean="0">
                <a:solidFill>
                  <a:srgbClr val="FDE741"/>
                </a:solidFill>
              </a:rPr>
              <a:t>Facebook</a:t>
            </a:r>
            <a:r>
              <a:rPr lang="en-US" sz="1700" dirty="0" smtClean="0">
                <a:solidFill>
                  <a:srgbClr val="FDE741"/>
                </a:solidFill>
              </a:rPr>
              <a:t> </a:t>
            </a:r>
            <a:r>
              <a:rPr lang="en-US" sz="1700" dirty="0" smtClean="0">
                <a:solidFill>
                  <a:srgbClr val="FDE741"/>
                </a:solidFill>
              </a:rPr>
              <a:t>and Xbox time.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sz="2000" dirty="0" smtClean="0">
                <a:solidFill>
                  <a:srgbClr val="FDE741"/>
                </a:solidFill>
                <a:hlinkClick r:id="rId4"/>
              </a:rPr>
              <a:t>“HOW TO” create your Microsoft Outlook calendar.</a:t>
            </a:r>
            <a:endParaRPr lang="en-US" sz="2000" dirty="0" smtClean="0">
              <a:solidFill>
                <a:srgbClr val="FDE741"/>
              </a:solidFill>
            </a:endParaRPr>
          </a:p>
          <a:p>
            <a:pPr lvl="1"/>
            <a:r>
              <a:rPr lang="en-US" sz="1700" dirty="0" smtClean="0">
                <a:solidFill>
                  <a:srgbClr val="FDE741"/>
                </a:solidFill>
              </a:rPr>
              <a:t>Use your laptop to keep you on task.</a:t>
            </a:r>
          </a:p>
          <a:p>
            <a:pPr lvl="1"/>
            <a:endParaRPr lang="en-US" dirty="0" smtClean="0">
              <a:solidFill>
                <a:srgbClr val="FDE741"/>
              </a:solidFill>
            </a:endParaRPr>
          </a:p>
          <a:p>
            <a:r>
              <a:rPr lang="en-US" sz="2200" dirty="0" smtClean="0">
                <a:solidFill>
                  <a:srgbClr val="FDE741"/>
                </a:solidFill>
                <a:hlinkClick r:id="rId4"/>
              </a:rPr>
              <a:t>Sample week schedule</a:t>
            </a:r>
            <a:endParaRPr lang="en-US" sz="2200" dirty="0" smtClean="0">
              <a:solidFill>
                <a:srgbClr val="FDE741"/>
              </a:solidFill>
            </a:endParaRPr>
          </a:p>
          <a:p>
            <a:pPr lvl="1"/>
            <a:r>
              <a:rPr lang="en-US" sz="1600" dirty="0" smtClean="0">
                <a:solidFill>
                  <a:srgbClr val="FDE741"/>
                </a:solidFill>
              </a:rPr>
              <a:t>H</a:t>
            </a:r>
            <a:r>
              <a:rPr lang="en-US" sz="1600" dirty="0" smtClean="0">
                <a:solidFill>
                  <a:srgbClr val="FDE741"/>
                </a:solidFill>
              </a:rPr>
              <a:t>ow does yours compare?</a:t>
            </a:r>
            <a:endParaRPr lang="en-US" sz="1600" dirty="0">
              <a:solidFill>
                <a:srgbClr val="FDE741"/>
              </a:solidFill>
            </a:endParaRPr>
          </a:p>
        </p:txBody>
      </p:sp>
      <p:pic>
        <p:nvPicPr>
          <p:cNvPr id="8194" name="Picture 2" descr="C:\Documents and Settings\wirichar\Local Settings\Temporary Internet Files\Content.IE5\W9L5RYCO\MCj042987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895600"/>
            <a:ext cx="2586534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76400"/>
            <a:ext cx="6705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This PowerPoint presentation is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the property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of Northern Michigan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University’s Academic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&amp; Career Advisement Center.  It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may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not be reproduced without written 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consent</a:t>
            </a: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.</a:t>
            </a:r>
          </a:p>
          <a:p>
            <a:pPr algn="ctr">
              <a:buNone/>
            </a:pPr>
            <a:r>
              <a:rPr lang="en-US" dirty="0" smtClean="0">
                <a:latin typeface="Constantia" pitchFamily="18" charset="0"/>
                <a:hlinkClick r:id="rId3"/>
              </a:rPr>
              <a:t>www.nmu.edu/acac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FFFF70"/>
      </a:dk1>
      <a:lt1>
        <a:srgbClr val="9BBB5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991</Words>
  <Application>Microsoft Office PowerPoint</Application>
  <PresentationFormat>On-screen Show (4:3)</PresentationFormat>
  <Paragraphs>120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Time Management</vt:lpstr>
      <vt:lpstr>An Overview</vt:lpstr>
      <vt:lpstr>Simple Scheduling Exercise</vt:lpstr>
      <vt:lpstr>How to Get the Most Out of Your Time</vt:lpstr>
      <vt:lpstr>Getting the Most Out of Your Time (cont.)</vt:lpstr>
      <vt:lpstr>How to Find Even More Time</vt:lpstr>
      <vt:lpstr>Avoiding the Pitfalls of Procrastination</vt:lpstr>
      <vt:lpstr>Resources To Get You Started</vt:lpstr>
      <vt:lpstr>Slide 9</vt:lpstr>
    </vt:vector>
  </TitlesOfParts>
  <Company>Northern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Registered User</dc:creator>
  <cp:lastModifiedBy>Registered User</cp:lastModifiedBy>
  <cp:revision>32</cp:revision>
  <dcterms:created xsi:type="dcterms:W3CDTF">2010-01-27T02:25:07Z</dcterms:created>
  <dcterms:modified xsi:type="dcterms:W3CDTF">2010-03-04T21:19:30Z</dcterms:modified>
</cp:coreProperties>
</file>