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0" r:id="rId2"/>
    <p:sldId id="270" r:id="rId3"/>
    <p:sldId id="297" r:id="rId4"/>
    <p:sldId id="283" r:id="rId5"/>
    <p:sldId id="285" r:id="rId6"/>
    <p:sldId id="289" r:id="rId7"/>
    <p:sldId id="294" r:id="rId8"/>
    <p:sldId id="269" r:id="rId9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29" autoAdjust="0"/>
    <p:restoredTop sz="94434" autoAdjust="0"/>
  </p:normalViewPr>
  <p:slideViewPr>
    <p:cSldViewPr>
      <p:cViewPr>
        <p:scale>
          <a:sx n="50" d="100"/>
          <a:sy n="50" d="100"/>
        </p:scale>
        <p:origin x="225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2D2FC-9350-4BAF-8F08-83151B0A7627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0687C-6159-45A1-8953-969BFD4661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62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9000" y="696913"/>
            <a:ext cx="26924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2943" indent="-232943">
              <a:buAutoNum type="arabicPeriod"/>
            </a:pPr>
            <a:endParaRPr lang="en-US" baseline="0" dirty="0" smtClean="0"/>
          </a:p>
          <a:p>
            <a:pPr marL="232943" indent="-232943">
              <a:buAutoNum type="arabicPeriod"/>
            </a:pPr>
            <a:endParaRPr lang="en-US" baseline="0" dirty="0" smtClean="0"/>
          </a:p>
          <a:p>
            <a:pPr marL="232943" indent="-232943">
              <a:buAutoNum type="arabicPeriod"/>
            </a:pPr>
            <a:endParaRPr lang="en-US" baseline="0" dirty="0" smtClean="0"/>
          </a:p>
          <a:p>
            <a:pPr marL="232943" indent="-232943">
              <a:buAutoNum type="arabicPeriod"/>
            </a:pPr>
            <a:endParaRPr lang="en-US" baseline="0" dirty="0"/>
          </a:p>
          <a:p>
            <a:pPr marL="232943" indent="-232943">
              <a:buAutoNum type="arabicPeriod"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165062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38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809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2943" indent="-232943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2751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205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7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9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66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72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3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8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8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72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3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08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57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B80AF-7F7F-41C4-A476-1D36275730B3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68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9372600"/>
            <a:ext cx="7239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http://factfinder2.census.gov/faces/tableservices/jsf/pages/productview.xhtml?pid=PEP_2013_PEPANNRES</a:t>
            </a:r>
          </a:p>
          <a:p>
            <a:pPr lvl="0"/>
            <a:r>
              <a:rPr lang="en-US" sz="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http://factfinder2.census.gov/faces/tableservices/jsf/pages/productview.xhtml?pid=ACS_12_5YR_S1901</a:t>
            </a:r>
            <a:endParaRPr lang="en-US" sz="9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http://factfinder2.census.gov/faces/tableservices/jsf/pages/productview.xhtml?pid=ACS_12_5YR_S1501</a:t>
            </a:r>
            <a:r>
              <a:rPr lang="en-US" sz="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295461"/>
              </p:ext>
            </p:extLst>
          </p:nvPr>
        </p:nvGraphicFramePr>
        <p:xfrm>
          <a:off x="834189" y="1524000"/>
          <a:ext cx="6248400" cy="708416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38600"/>
                <a:gridCol w="2209800"/>
              </a:tblGrid>
              <a:tr h="4861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DEMOGRAPHIC CHARACTERISTICS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444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Population (2013)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11,061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837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Households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2  </a:t>
                      </a:r>
                      <a:endParaRPr lang="en-US" sz="10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2012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Households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4,940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Households 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3,183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Non-family Households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1,757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Household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Income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$38,507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Household Income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$49,158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Household Income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Distribution</a:t>
                      </a:r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Percent (%)</a:t>
                      </a:r>
                      <a:endParaRPr lang="en-US" sz="1000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7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Under - $35,000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43.6%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19.3%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50,000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74,999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20.2%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$200,000 – Above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4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Workforce Education Attainment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25 - 64 Years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Age)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 3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Percent (%)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(2008-2012)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3.8%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 Grade, No Diploma</a:t>
                      </a: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7.8%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School Graduate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39.0%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College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24.1%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Associates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6.6%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Bachelors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11.4%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Graduate/Professional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7.3%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100.00%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213475"/>
              </p:ext>
            </p:extLst>
          </p:nvPr>
        </p:nvGraphicFramePr>
        <p:xfrm>
          <a:off x="685800" y="1752600"/>
          <a:ext cx="6400800" cy="696371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148781"/>
                <a:gridCol w="2252019"/>
              </a:tblGrid>
              <a:tr h="6096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GOVERNMENT</a:t>
                      </a:r>
                      <a:endParaRPr lang="en-US" sz="1200" b="1" i="0" u="none" strike="noStrike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73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</a:t>
                      </a: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Government </a:t>
                      </a:r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86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of St. Ignace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 </a:t>
                      </a:r>
                      <a:r>
                        <a:rPr lang="en-US" sz="10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Council - Manager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Mayor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Paul C.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Grondin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 in Office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Manager (Yes or No)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– Les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Therrian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Clerk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baseline="4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Renee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Vonderwerth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Assessor/ Treasurer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Christina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Deeren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of St. Ignace</a:t>
                      </a:r>
                    </a:p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Council Members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Paul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C.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Grondin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Steven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Paquin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Jim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Clapperton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Jay Tremble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Paul Fullerton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William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LaLonde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Merv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Wyse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1592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of Mackinac Island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 </a:t>
                      </a:r>
                      <a:r>
                        <a:rPr lang="en-US" sz="10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Council - Mayor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Margaret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Doud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Clerk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Karen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Lennard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Treasurer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Richard Linn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Assessor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Robert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Benser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   City of Mackinac Island</a:t>
                      </a:r>
                    </a:p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Alderman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Jason St.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Onge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Mike Hart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Armin Porter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Daniel Wightman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 Barnwell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Bloswick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Jr.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592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County </a:t>
                      </a: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Government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 (Structure)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 of Commissioners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318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Board Members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318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County Administrator (Yes or No)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315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Mackinac County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Commissioners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Jim Hill – District 1</a:t>
                      </a:r>
                    </a:p>
                    <a:p>
                      <a:pPr 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Mary Lynn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Swiderski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District 2</a:t>
                      </a:r>
                    </a:p>
                    <a:p>
                      <a:pPr 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David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Sudol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District 3</a:t>
                      </a:r>
                    </a:p>
                    <a:p>
                      <a:pPr 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Diane Patrick – District 4</a:t>
                      </a:r>
                    </a:p>
                    <a:p>
                      <a:pPr 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Calvin McPhee – District 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85800" y="9067800"/>
            <a:ext cx="579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http://www.cityofstignace.com/index.php?page=City_Council_General_Info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http://www.cityofstignace.com/index.php?page=City_Manager_General_Info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http://www.cityofstignace.com/index.php?page=City_Clerk_General_Info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4 http://www.cityofstignace.com/index.php?page=Assessor_Treasurer_General_Info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5 http://www.mackinaccounty.net/local-government/city-governments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6 http://www.mackinaccounty.net/departments/commissioners/</a:t>
            </a: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877941"/>
              </p:ext>
            </p:extLst>
          </p:nvPr>
        </p:nvGraphicFramePr>
        <p:xfrm>
          <a:off x="762000" y="1676400"/>
          <a:ext cx="6248400" cy="723042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60151"/>
                <a:gridCol w="2188249"/>
              </a:tblGrid>
              <a:tr h="533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Bicameral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Upper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Upper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Lower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Lower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Representative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2775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Legislative House District 107</a:t>
                      </a:r>
                    </a:p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Represents Upper Peninsula Counties: Chippewa, Mackinac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 Foster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Senator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Legislative Senate District 37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Represents Upper Peninsula Counties: Chippewa, Mackinac</a:t>
                      </a:r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Howard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Walker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Governor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Rick Snyder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. 1, 2015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Allowed to Run for Another Term (Yes or No)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Nov.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4, 2014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Government Representation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9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Congressional Districts Listed by District # in the Service Area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(By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District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)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19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Congresspersons Serving the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Area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5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Dan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Benishek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2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Senators Serving Area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Carl Levin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Debbie Stabenow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2018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2017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9067800"/>
            <a:ext cx="46482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://www.michigan.gov/som/0,4669,7-192-29701_29704---,00.html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http://gophouse.org/representatives/up/foster/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http://www.senatorhowardwalker.com/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://www.michigan.gov/snyder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://www.contactingthecongress.org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417502"/>
              </p:ext>
            </p:extLst>
          </p:nvPr>
        </p:nvGraphicFramePr>
        <p:xfrm>
          <a:off x="685799" y="1676400"/>
          <a:ext cx="6400802" cy="528253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86200"/>
                <a:gridCol w="1257301"/>
                <a:gridCol w="1257301"/>
              </a:tblGrid>
              <a:tr h="51276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QUALITY OF LIFE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3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Housing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2012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0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Number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Housing Units (2013)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10,970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Occupied Housing Units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4,940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Homeowner Vacancy Rate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5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Median Value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$121,500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Number of Single Family Homes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For </a:t>
                      </a:r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Sale by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Price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  Number</a:t>
                      </a:r>
                      <a:endParaRPr lang="en-US" sz="1000" b="0" i="0" u="none" strike="noStrike" baseline="0" dirty="0" smtClean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      (#)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  Percent</a:t>
                      </a:r>
                      <a:endParaRPr lang="en-US" sz="1000" b="0" i="0" u="none" strike="noStrike" baseline="0" dirty="0" smtClean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      (%)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$50,000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11.9%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$50,000 - $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26.3%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20.5%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$200,000 - $299,999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$300,000 - $499,999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$500,000 - $999,999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$1,000,000 or more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5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Rentals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Average Monthly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 Rent Paid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$572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Rental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Vacancy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%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11.9%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81000" y="93726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factfinder2.census.gov/faces/tableservices/jsf/pages/productview.xhtml?pid=PEP_2013_PEPANNHU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factfinder2.census.gov/faces/tableservices/jsf/pages/productview.xhtml?pid=ACS_12_5YR_DP04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24700" y="7095691"/>
            <a:ext cx="38862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8915400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Tx/>
              <a:buAutoNum type="arabicPeriod"/>
            </a:pPr>
            <a:r>
              <a:rPr lang="en-US" sz="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http://lescheneaux.org/</a:t>
            </a:r>
          </a:p>
          <a:p>
            <a:pPr marL="228600" lvl="0" indent="-228600">
              <a:buFontTx/>
              <a:buAutoNum type="arabicPeriod"/>
            </a:pPr>
            <a:r>
              <a:rPr lang="en-US" sz="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http://www.nps.gov/piro/index.htm</a:t>
            </a:r>
          </a:p>
          <a:p>
            <a:pPr marL="228600" lvl="0" indent="-228600">
              <a:buFontTx/>
              <a:buAutoNum type="arabicPeriod"/>
            </a:pPr>
            <a:r>
              <a:rPr lang="en-US" sz="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http://www.michigan.org/property/tahquamenon-falls-state-park/</a:t>
            </a:r>
          </a:p>
          <a:p>
            <a:pPr marL="228600" lvl="0" indent="-228600">
              <a:buFontTx/>
              <a:buAutoNum type="arabicPeriod"/>
            </a:pPr>
            <a:r>
              <a:rPr lang="en-US" sz="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http://www.michigan.org/property/aloha-state-park/</a:t>
            </a:r>
          </a:p>
          <a:p>
            <a:pPr marL="228600" lvl="0" indent="-228600">
              <a:buFontTx/>
              <a:buAutoNum type="arabicPeriod"/>
            </a:pPr>
            <a:r>
              <a:rPr lang="en-US" sz="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http://www.fs.usda.gov/hiawatha</a:t>
            </a:r>
          </a:p>
          <a:p>
            <a:pPr marL="228600" indent="-228600">
              <a:buFontTx/>
              <a:buAutoNum type="arabicPeriod"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ttp://www.mackinaccounty.net/tourism/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237743"/>
              </p:ext>
            </p:extLst>
          </p:nvPr>
        </p:nvGraphicFramePr>
        <p:xfrm>
          <a:off x="685800" y="1905000"/>
          <a:ext cx="6591304" cy="52578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18290"/>
                <a:gridCol w="1398153"/>
                <a:gridCol w="1355558"/>
                <a:gridCol w="380999"/>
                <a:gridCol w="1638304"/>
              </a:tblGrid>
              <a:tr h="52386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QUALITY OF 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LIFE </a:t>
                      </a:r>
                      <a:endParaRPr lang="en-US" sz="1200" b="1" i="0" u="none" strike="noStrike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45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Culture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50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Top </a:t>
                      </a:r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Annual </a:t>
                      </a:r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Event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Dates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976"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Labatt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Blue U.P. Pond Hockey Championship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February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976"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St.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Ignace Car Show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976"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Annual Mackinac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Bridge Walk</a:t>
                      </a: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September, Labor </a:t>
                      </a: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976"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Great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Turtle Half Marathon and 5.7 Mile Run/Walk</a:t>
                      </a: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Chicago Yacht Club Race to Mackinac</a:t>
                      </a: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November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Mackinac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Island Christmas Bazaar</a:t>
                      </a: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December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4272">
                <a:tc gridSpan="5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CULTURAL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PLACES</a:t>
                      </a:r>
                      <a:endParaRPr lang="en-US" sz="16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0472">
                <a:tc rowSpan="2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Recreational Outlets  within a 2 Hour Drive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/>
                        </a:rPr>
                        <a:t>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2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Les </a:t>
                      </a:r>
                      <a:r>
                        <a:rPr lang="en-US" sz="1000" dirty="0" err="1" smtClean="0">
                          <a:latin typeface="Arial" pitchFamily="34" charset="0"/>
                          <a:cs typeface="Arial" pitchFamily="34" charset="0"/>
                        </a:rPr>
                        <a:t>Cheneaux</a:t>
                      </a: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Islands</a:t>
                      </a:r>
                      <a:r>
                        <a:rPr lang="en-US" sz="1000" baseline="50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Pictured Rocks National Lakeshore</a:t>
                      </a:r>
                      <a:r>
                        <a:rPr lang="en-US" sz="1000" baseline="50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Tahquamenon Falls 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State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Park</a:t>
                      </a:r>
                      <a:r>
                        <a:rPr lang="en-US" sz="1000" baseline="50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4928">
                <a:tc v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Aloha State Park</a:t>
                      </a:r>
                      <a:r>
                        <a:rPr lang="en-US" sz="1000" baseline="50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Hiawatha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National Forest</a:t>
                      </a:r>
                      <a:r>
                        <a:rPr lang="en-US" sz="1000" baseline="50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Sleeping Bear Dunes 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Lakeshore 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365882"/>
              </p:ext>
            </p:extLst>
          </p:nvPr>
        </p:nvGraphicFramePr>
        <p:xfrm>
          <a:off x="609600" y="1760990"/>
          <a:ext cx="6705600" cy="681534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71600"/>
                <a:gridCol w="1066800"/>
                <a:gridCol w="1676400"/>
                <a:gridCol w="1143000"/>
                <a:gridCol w="228601"/>
                <a:gridCol w="1219199"/>
              </a:tblGrid>
              <a:tr h="52744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LABOR FORCE CHARACTERISTICS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768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Non-Agricultural Employment Reported by Place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Work </a:t>
                      </a:r>
                      <a:r>
                        <a:rPr lang="en-US" sz="1000" b="0" i="0" u="none" strike="noStrike" baseline="45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Total Number Employed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408">
                <a:tc gridSpan="3" v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2012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6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Mining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180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Construction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392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Manufacturing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137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975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Transportation &amp; Public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Utilities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231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Wholesale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Retail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532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Finance, Insurance &amp; Real Estate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287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Service*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2,056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2,095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041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Government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377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041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Information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Professional/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Scientific/ Management/ Administrative/ </a:t>
                      </a:r>
                    </a:p>
                    <a:p>
                      <a:pPr algn="l" fontAlgn="t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Waste Management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198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532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Total    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4,470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4,736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281"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Resident Employment Reported by Group Occupation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2012</a:t>
                      </a:r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532"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Management/Business/Science/Art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1,130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1,233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53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Service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1,110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1,216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53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Sales/ Office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1,172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1,112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53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Natural Resources/ Construction/ Maintenance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53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Production/ Transportation/ Material Moving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532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4,470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4,736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084">
                <a:tc rowSpan="2"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Labor Participation Rate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Percent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(2012)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Commute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To Work Time (2012)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Percent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(%)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721">
                <a:tc gridSpan="2"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10 minutes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39.1%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057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47.2%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to 19 minutes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26.5%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057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52.8%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– 29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10.9%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057"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minutes or more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23.6%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055">
                <a:tc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Travel Time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minutes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70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*Services includes Professional, Technical, Scientific, Administrative, Support, Waste and Remediation, Educational, Food and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Accommodation,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and other services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81000" y="9220200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http://factfinder2.census.gov/faces/tableservices/jsf/pages/productview.xhtml?pid=ACS_12_5YR_S2403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://factfinder2.census.gov/faces/tableservices/jsf/pages/productview.xhtml?pid=ACS_12_5YR_S2401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://factfinder2.census.gov/faces/tableservices/jsf/pages/productview.xhtml?pid=ACS_12_5YR_S2401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://factfinder2.census.gov/faces/tableservices/jsf/pages/productview.xhtml?pid=ACS_12_5YR_S0801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9550569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://www.michiganbusiness.org/site-selection/commercial-real-estate-database/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http://www.michigan.gov/documents/taxes/2013_Total_Rates_450527_7.pdf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500406"/>
              </p:ext>
            </p:extLst>
          </p:nvPr>
        </p:nvGraphicFramePr>
        <p:xfrm>
          <a:off x="685800" y="1371600"/>
          <a:ext cx="6477001" cy="802081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631698"/>
                <a:gridCol w="1288183"/>
                <a:gridCol w="1222227"/>
                <a:gridCol w="1308108"/>
                <a:gridCol w="1026785"/>
              </a:tblGrid>
              <a:tr h="58521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TAXATION </a:t>
                      </a:r>
                      <a:r>
                        <a:rPr lang="en-US" sz="1200" b="1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1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67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Corporate Income Tax/Franchise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67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Personal Income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4.33%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16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Sales/Use Tax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Rate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%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Sales Tax Rate by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Utility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Electric Power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Natural Gas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Fuel Oil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.19/gal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94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TOTAL</a:t>
                      </a:r>
                      <a:r>
                        <a:rPr lang="en-US" sz="1600" b="1" i="0" u="none" strike="noStrike" baseline="0" dirty="0" smtClean="0">
                          <a:effectLst/>
                          <a:latin typeface="Arial Black"/>
                        </a:rPr>
                        <a:t> PROPERTY TAX RATES</a:t>
                      </a:r>
                      <a:endParaRPr lang="en-US" sz="1600" b="1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MILLAGE </a:t>
                      </a: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(2013)</a:t>
                      </a:r>
                      <a:r>
                        <a:rPr lang="en-US" sz="12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6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6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Mackinac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County Townships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Principal Residence or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Ag Exemption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Non Homestead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Industrial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Commercial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76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Bois Blanc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24.6553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28.7553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18.6553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24.6553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7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Brevort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24.3390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25.5437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42.3390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43.5437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18.3390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19.5437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30.3390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31.5437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Clark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20.1600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38.1600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14.1600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26.1600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Garfield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19.9500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37.9500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13.9500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25.9500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Hendricks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20.9442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38.9442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14.9442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26.9442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Hudson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21.4500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39.4500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15.4500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27.4500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Marquette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23.4583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22.4083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21.2383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41.4583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40.4083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39.2383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17.4583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16.4083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15.2383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29.4583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28.4083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27.2383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Moran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17.6500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34.5234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11.6500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22.5234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Newton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18.4500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36.4500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12.4500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24.4500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Portage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23.1277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22.4277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41.1277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40.4277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17.1277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16.4277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29.1277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28.4277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St. Ignace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20.4200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21.1247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38.4200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39.1247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14.4200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15.1247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26.4200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27.1247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Mackinac Island City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22.3532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30.1532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16.3532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22.3532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St. Ignace City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37.2429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55.2429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31.2429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43.2429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438907"/>
              </p:ext>
            </p:extLst>
          </p:nvPr>
        </p:nvGraphicFramePr>
        <p:xfrm>
          <a:off x="609600" y="1752600"/>
          <a:ext cx="6614089" cy="618073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666683"/>
                <a:gridCol w="304800"/>
                <a:gridCol w="1066800"/>
                <a:gridCol w="587776"/>
                <a:gridCol w="479024"/>
                <a:gridCol w="85917"/>
                <a:gridCol w="1219200"/>
                <a:gridCol w="218883"/>
                <a:gridCol w="985006"/>
              </a:tblGrid>
              <a:tr h="44230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ENVIRONMENTAL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96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Area in Attainment for Federal Air Pollution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Regulations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 Black"/>
                        </a:rPr>
                        <a:t>No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692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Ozone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692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Carbon Monoxide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692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Particular Matter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692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Lead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692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Sulfur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692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Nitrogen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59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State Instituted a One-Stop Air &amp; Water Quality Permitting System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524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Average Permit Approval Time From Date of Completed Routine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Application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Average Time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49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Air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160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26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Water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180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Hazardous Waste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140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198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/>
                        </a:rPr>
                        <a:t>Landfill Location (s</a:t>
                      </a:r>
                      <a:r>
                        <a:rPr lang="en-US" sz="1000" b="0" i="1" u="none" strike="noStrike" dirty="0" smtClean="0">
                          <a:effectLst/>
                          <a:latin typeface="Arial Black"/>
                        </a:rPr>
                        <a:t>) </a:t>
                      </a:r>
                      <a:r>
                        <a:rPr lang="en-US" sz="1000" b="0" i="1" u="none" strike="noStrike" baseline="50000" dirty="0" smtClean="0">
                          <a:effectLst/>
                          <a:latin typeface="Arial Black"/>
                        </a:rPr>
                        <a:t>2</a:t>
                      </a:r>
                      <a:endParaRPr lang="en-US" sz="1000" b="0" i="1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 Black"/>
                        </a:rPr>
                        <a:t>Capacity Remaining</a:t>
                      </a:r>
                    </a:p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 Black"/>
                        </a:rPr>
                        <a:t>(Cubic Yards)</a:t>
                      </a:r>
                      <a:endParaRPr lang="en-US" sz="1000" b="0" i="1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 Black"/>
                        </a:rPr>
                        <a:t>Projected </a:t>
                      </a:r>
                    </a:p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 Black"/>
                        </a:rPr>
                        <a:t>Years of Remaining</a:t>
                      </a:r>
                      <a:r>
                        <a:rPr lang="en-US" sz="1000" b="0" i="1" u="none" strike="noStrike" baseline="0" dirty="0" smtClean="0">
                          <a:effectLst/>
                          <a:latin typeface="Arial Black"/>
                        </a:rPr>
                        <a:t> Capacity</a:t>
                      </a:r>
                      <a:endParaRPr lang="en-US" sz="1000" b="0" i="1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/>
                        </a:rPr>
                        <a:t>Address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 Black"/>
                        </a:rPr>
                        <a:t>Phone</a:t>
                      </a:r>
                      <a:endParaRPr lang="en-US" sz="1000" b="0" i="1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384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Dafter Sanitary Landfill,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Inc.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3,641,244</a:t>
                      </a:r>
                      <a:endParaRPr lang="en-US" sz="100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73 years</a:t>
                      </a:r>
                      <a:endParaRPr lang="en-US" sz="100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3962 West 12 Mile Rd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Dafter, MI 49724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906-632-6186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3847"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Elk Run Landfill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2,180,976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26 years</a:t>
                      </a:r>
                      <a:endParaRPr lang="en-US" sz="100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20667 5 Mile Hwy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Onaway, MI 49765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989-733-6796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3847"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Environmental 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Services Inc. of Waters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15,674,667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99 years</a:t>
                      </a:r>
                      <a:endParaRPr lang="en-US" sz="100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11375 Sherman Rd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Frederic, MI 49733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989-732-3553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5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Contact Information</a:t>
                      </a: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Name of Agency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Address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</a:rPr>
                        <a:t>Phone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3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Air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Quality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6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Michigan Department of 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Environmental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Quality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/>
                        </a:rPr>
                        <a:t> 1504 W. Washington, Marquette, MI 49855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906-228-4853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38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Water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Quality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7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LMAS District Health Department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749 </a:t>
                      </a:r>
                      <a:r>
                        <a:rPr lang="en-US" sz="1000" dirty="0" err="1" smtClean="0">
                          <a:latin typeface="Arial" pitchFamily="34" charset="0"/>
                          <a:cs typeface="Arial" pitchFamily="34" charset="0"/>
                        </a:rPr>
                        <a:t>Hombach</a:t>
                      </a: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St.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St. Ignace, MI 49781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906-643-1000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3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Hazardous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Waste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8</a:t>
                      </a:r>
                      <a:endParaRPr lang="en-US" sz="10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Waste Management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effectLst/>
                          <a:latin typeface="Arial"/>
                        </a:rPr>
                        <a:t>960 </a:t>
                      </a:r>
                      <a:r>
                        <a:rPr lang="fr-FR" sz="1000" b="0" i="0" u="none" strike="noStrike" dirty="0" err="1" smtClean="0">
                          <a:effectLst/>
                          <a:latin typeface="Arial"/>
                        </a:rPr>
                        <a:t>Cheeseman</a:t>
                      </a:r>
                      <a:r>
                        <a:rPr lang="fr-FR" sz="1000" b="0" i="0" u="none" strike="noStrike" dirty="0" smtClean="0">
                          <a:effectLst/>
                          <a:latin typeface="Arial"/>
                        </a:rPr>
                        <a:t>  Rd.</a:t>
                      </a:r>
                    </a:p>
                    <a:p>
                      <a:pPr algn="ctr" fontAlgn="ctr"/>
                      <a:r>
                        <a:rPr lang="fr-FR" sz="1000" b="0" i="0" u="none" strike="noStrike" dirty="0" smtClean="0">
                          <a:effectLst/>
                          <a:latin typeface="Arial"/>
                        </a:rPr>
                        <a:t>St. Ignace, MI 49781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(906) 643-1570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28600" y="8763000"/>
            <a:ext cx="79248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>
                <a:latin typeface="Arial"/>
              </a:rPr>
              <a:t>1 </a:t>
            </a:r>
            <a:r>
              <a:rPr lang="en-US" sz="900" dirty="0" smtClean="0">
                <a:latin typeface="Arial"/>
              </a:rPr>
              <a:t>http</a:t>
            </a:r>
            <a:r>
              <a:rPr lang="en-US" sz="900" dirty="0">
                <a:latin typeface="Arial"/>
              </a:rPr>
              <a:t>://www.michigan.gov/deq/0,1607,7-135-3306_3329-12306--,00.html</a:t>
            </a:r>
          </a:p>
          <a:p>
            <a:pPr fontAlgn="ctr"/>
            <a:r>
              <a:rPr lang="en-US" sz="900" dirty="0" smtClean="0">
                <a:latin typeface="Arial"/>
              </a:rPr>
              <a:t>2 http</a:t>
            </a:r>
            <a:r>
              <a:rPr lang="en-US" sz="900" dirty="0">
                <a:latin typeface="Arial"/>
              </a:rPr>
              <a:t>://www.michigan.gov/documents/deq/DEQ-OWMRP-SWS-SolidWasteAnnualReportFY2013_447054_7.pdf</a:t>
            </a:r>
          </a:p>
          <a:p>
            <a:pPr fontAlgn="ctr"/>
            <a:r>
              <a:rPr lang="en-US" sz="900" dirty="0">
                <a:latin typeface="Arial"/>
              </a:rPr>
              <a:t>3</a:t>
            </a:r>
            <a:r>
              <a:rPr lang="en-US" sz="900" dirty="0" smtClean="0">
                <a:latin typeface="Arial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http://www.yellowpages.com/dafter-mi/mip/dafter-sanitary-landfill-inc-4073821</a:t>
            </a:r>
          </a:p>
          <a:p>
            <a:pPr fontAlgn="ctr"/>
            <a:r>
              <a:rPr lang="en-US" sz="900" dirty="0">
                <a:latin typeface="Arial"/>
              </a:rPr>
              <a:t>4 http://www.yellowpages.com/onaway-mi/mip/elk-run-land-fill-23130470</a:t>
            </a:r>
            <a:endParaRPr lang="en-US" sz="900" dirty="0" smtClean="0">
              <a:latin typeface="Arial"/>
            </a:endParaRPr>
          </a:p>
          <a:p>
            <a:pPr fontAlgn="ctr"/>
            <a:r>
              <a:rPr lang="en-US" sz="800" dirty="0">
                <a:latin typeface="Arial"/>
              </a:rPr>
              <a:t>5 http://</a:t>
            </a:r>
            <a:r>
              <a:rPr lang="en-US" sz="800" dirty="0" smtClean="0">
                <a:latin typeface="Arial"/>
              </a:rPr>
              <a:t>www.yellowpages.com/frederic-mi/city-environmental-services-inc-of-waters?g=frederic%2C%20mi&amp;</a:t>
            </a:r>
            <a:r>
              <a:rPr lang="en-US" sz="700" dirty="0" smtClean="0">
                <a:latin typeface="Arial"/>
              </a:rPr>
              <a:t>q=city%20environmental%20services%20inc%20of%20waters</a:t>
            </a:r>
          </a:p>
          <a:p>
            <a:pPr fontAlgn="ctr"/>
            <a:r>
              <a:rPr lang="en-US" sz="800" dirty="0">
                <a:latin typeface="Arial"/>
              </a:rPr>
              <a:t>6 http://www.michigan.gov/deq/0,4561,7-135-3310_4195---,</a:t>
            </a:r>
            <a:r>
              <a:rPr lang="en-US" sz="800" dirty="0" smtClean="0">
                <a:latin typeface="Arial"/>
              </a:rPr>
              <a:t>00.html</a:t>
            </a:r>
          </a:p>
          <a:p>
            <a:pPr fontAlgn="ctr"/>
            <a:r>
              <a:rPr lang="en-US" sz="800" dirty="0">
                <a:latin typeface="Arial"/>
              </a:rPr>
              <a:t>7 http://lmasdhd.org</a:t>
            </a:r>
            <a:r>
              <a:rPr lang="en-US" sz="800" dirty="0" smtClean="0">
                <a:latin typeface="Arial"/>
              </a:rPr>
              <a:t>/</a:t>
            </a:r>
          </a:p>
          <a:p>
            <a:pPr fontAlgn="ctr"/>
            <a:r>
              <a:rPr lang="en-US" sz="800" dirty="0">
                <a:latin typeface="Arial"/>
              </a:rPr>
              <a:t>8 http://www.yellowbook.com/yellow-pages/?what=waste+management&amp;where=mackinac+county%2C+mi</a:t>
            </a: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2123</TotalTime>
  <Words>1458</Words>
  <Application>Microsoft Office PowerPoint</Application>
  <PresentationFormat>Custom</PresentationFormat>
  <Paragraphs>555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Kofsky</dc:creator>
  <cp:lastModifiedBy>Jennifer James-Mesloh</cp:lastModifiedBy>
  <cp:revision>269</cp:revision>
  <cp:lastPrinted>2014-01-10T19:16:13Z</cp:lastPrinted>
  <dcterms:created xsi:type="dcterms:W3CDTF">2013-12-19T16:04:12Z</dcterms:created>
  <dcterms:modified xsi:type="dcterms:W3CDTF">2014-07-11T17:56:21Z</dcterms:modified>
</cp:coreProperties>
</file>