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79" r:id="rId3"/>
    <p:sldId id="276" r:id="rId4"/>
    <p:sldId id="272" r:id="rId5"/>
    <p:sldId id="277" r:id="rId6"/>
    <p:sldId id="257" r:id="rId7"/>
    <p:sldId id="264" r:id="rId8"/>
    <p:sldId id="261" r:id="rId9"/>
    <p:sldId id="280" r:id="rId10"/>
    <p:sldId id="274" r:id="rId11"/>
    <p:sldId id="267" r:id="rId12"/>
    <p:sldId id="278" r:id="rId13"/>
    <p:sldId id="271" r:id="rId14"/>
  </p:sldIdLst>
  <p:sldSz cx="7772400" cy="10058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71" autoAdjust="0"/>
  </p:normalViewPr>
  <p:slideViewPr>
    <p:cSldViewPr>
      <p:cViewPr>
        <p:scale>
          <a:sx n="70" d="100"/>
          <a:sy n="70" d="100"/>
        </p:scale>
        <p:origin x="1686" y="-1128"/>
      </p:cViewPr>
      <p:guideLst>
        <p:guide orient="horz" pos="3168"/>
        <p:guide pos="244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72781-B258-4350-9E14-952192C3883E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3938" y="1162050"/>
            <a:ext cx="242252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4C5E1-ED70-44A6-8CCA-E5384BCF16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17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95	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4C5E1-ED70-44A6-8CCA-E5384BCF16A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7642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75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93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66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725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03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86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5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724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34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080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B80AF-7F7F-41C4-A476-1D36275730B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7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B80AF-7F7F-41C4-A476-1D36275730B3}" type="datetimeFigureOut">
              <a:rPr lang="en-US" smtClean="0"/>
              <a:t>7/14/2014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54830-6265-46DE-ADAE-C408AEB0DC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687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ellowbook.com/profile/wood-island-waste-management-inc_1631148241.html" TargetMode="Externa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7114588"/>
              </p:ext>
            </p:extLst>
          </p:nvPr>
        </p:nvGraphicFramePr>
        <p:xfrm>
          <a:off x="819150" y="1600200"/>
          <a:ext cx="6248400" cy="706746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38600"/>
                <a:gridCol w="2209800"/>
              </a:tblGrid>
              <a:tr h="48612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DEMOGRAPHIC CHARACTERISTICS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444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Population (2013)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6,502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4837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Households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2  </a:t>
                      </a:r>
                      <a:endParaRPr lang="en-US" sz="10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2012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 of Households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2,404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Family Households </a:t>
                      </a:r>
                      <a:endParaRPr lang="en-US" sz="1000" b="0" i="0" u="none" strike="noStrike" baseline="5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1,533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Non-family Households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871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Household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Income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$42,414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Household Income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$50,284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854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Household Income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Distribution</a:t>
                      </a:r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 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Percent (%)</a:t>
                      </a:r>
                      <a:endParaRPr lang="en-US" sz="1000" dirty="0"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772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Under - $35,000</a:t>
                      </a: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44.0%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35,000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13.0%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50,000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74,999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21.6%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$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75,000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-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13.5%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$100,000 – $149,999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0.9%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602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$200,000 – Above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44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Workforce Education Attainment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(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25 - 64 Years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Age)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 3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Percent (%) </a:t>
                      </a:r>
                    </a:p>
                  </a:txBody>
                  <a:tcPr marL="8340" marR="8340" marT="834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Grade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3.0%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r>
                        <a:rPr lang="en-US" sz="1000" baseline="3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-12 Grade, No Diploma</a:t>
                      </a: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11.9%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School Graduate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43.0%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Some College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20.5%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Associates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7.7%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Bachelors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10.2%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Graduate/Professional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Degree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3.7%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1234">
                <a:tc>
                  <a:txBody>
                    <a:bodyPr/>
                    <a:lstStyle/>
                    <a:p>
                      <a:pPr algn="r"/>
                      <a:r>
                        <a:rPr lang="en-US" sz="10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en-US" sz="10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dirty="0" smtClean="0">
                          <a:latin typeface="Arial" pitchFamily="34" charset="0"/>
                          <a:cs typeface="Arial" pitchFamily="34" charset="0"/>
                        </a:rPr>
                        <a:t>100.00%</a:t>
                      </a:r>
                      <a:endParaRPr lang="en-US" sz="10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7724" marR="77724" marT="67056" marB="6705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762000" y="9448800"/>
            <a:ext cx="70104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http://factfinder2.census.gov/faces/tableservices/jsf/pages/productview.xhtml?pid=PEP_2013_PEPANNRES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factfinder2.census.gov/faces/tableservices/jsf/pages/productview.xhtml?pid=ACS_12_5YR_S1901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3 http://factfinder2.census.gov/faces/tableservices/jsf/pages/productview.xhtml?pid=ACS_12_5YR_S1501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84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3361687"/>
              </p:ext>
            </p:extLst>
          </p:nvPr>
        </p:nvGraphicFramePr>
        <p:xfrm>
          <a:off x="304801" y="2514600"/>
          <a:ext cx="7086599" cy="295653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109950"/>
                <a:gridCol w="768427"/>
                <a:gridCol w="683045"/>
                <a:gridCol w="1991710"/>
                <a:gridCol w="844489"/>
                <a:gridCol w="844489"/>
                <a:gridCol w="844489"/>
              </a:tblGrid>
              <a:tr h="615462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RESEARCH BASE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3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Name of </a:t>
                      </a:r>
                      <a:endParaRPr lang="en-US" sz="10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Center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Affiliation (e.g. Corporate, Non-Profit, University, Government, etc.)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Research Specialty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50" b="0" i="0" u="none" strike="noStrike" dirty="0" smtClean="0">
                          <a:effectLst/>
                          <a:latin typeface="Arial Black"/>
                        </a:rPr>
                        <a:t>Employment</a:t>
                      </a:r>
                      <a:endParaRPr lang="en-US" sz="105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700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City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County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R&amp;D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Personnel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Total Employees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633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Northern Wings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Repair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Newberry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Luce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Corporate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Aerospace Machinery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N/A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9525000"/>
            <a:ext cx="67071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900" dirty="0">
                <a:latin typeface="Arial"/>
              </a:rPr>
              <a:t>1 Carmen Pittenger: Director, </a:t>
            </a:r>
            <a:r>
              <a:rPr lang="en-US" sz="900" dirty="0" err="1" smtClean="0">
                <a:latin typeface="Arial"/>
              </a:rPr>
              <a:t>Luce</a:t>
            </a:r>
            <a:r>
              <a:rPr lang="en-US" sz="900" dirty="0" smtClean="0">
                <a:latin typeface="Arial"/>
              </a:rPr>
              <a:t> County Economic </a:t>
            </a:r>
            <a:r>
              <a:rPr lang="en-US" sz="900" dirty="0">
                <a:latin typeface="Arial"/>
              </a:rPr>
              <a:t>Development </a:t>
            </a:r>
            <a:r>
              <a:rPr lang="en-US" sz="900" dirty="0" smtClean="0">
                <a:latin typeface="Arial"/>
              </a:rPr>
              <a:t>Corporation, </a:t>
            </a:r>
            <a:r>
              <a:rPr lang="en-US" sz="900" dirty="0">
                <a:latin typeface="Arial"/>
              </a:rPr>
              <a:t>(906</a:t>
            </a:r>
            <a:r>
              <a:rPr lang="en-US" sz="900" dirty="0" smtClean="0">
                <a:latin typeface="Arial"/>
              </a:rPr>
              <a:t>) 293-5982</a:t>
            </a:r>
            <a:endParaRPr lang="en-US" sz="900" dirty="0">
              <a:latin typeface="Arial"/>
            </a:endParaRPr>
          </a:p>
          <a:p>
            <a:pPr fontAlgn="ctr"/>
            <a:r>
              <a:rPr lang="en-US" sz="900" dirty="0" smtClean="0">
                <a:latin typeface="Arial"/>
              </a:rPr>
              <a:t>2 Northern </a:t>
            </a:r>
            <a:r>
              <a:rPr lang="en-US" sz="900" dirty="0">
                <a:latin typeface="Arial"/>
              </a:rPr>
              <a:t>Wings Repair: (906)477-6176</a:t>
            </a:r>
          </a:p>
        </p:txBody>
      </p:sp>
    </p:spTree>
    <p:extLst>
      <p:ext uri="{BB962C8B-B14F-4D97-AF65-F5344CB8AC3E}">
        <p14:creationId xmlns:p14="http://schemas.microsoft.com/office/powerpoint/2010/main" val="11850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3203164"/>
              </p:ext>
            </p:extLst>
          </p:nvPr>
        </p:nvGraphicFramePr>
        <p:xfrm>
          <a:off x="914400" y="1828800"/>
          <a:ext cx="6010956" cy="640540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47800"/>
                <a:gridCol w="1143000"/>
                <a:gridCol w="1084478"/>
                <a:gridCol w="1160680"/>
                <a:gridCol w="263935"/>
                <a:gridCol w="911063"/>
              </a:tblGrid>
              <a:tr h="652108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TAXATION </a:t>
                      </a:r>
                      <a:r>
                        <a:rPr lang="en-US" sz="1200" b="1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1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1052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Corporate Income Tax/Franchise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00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6%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1052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Personal Income Tax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00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Rate (Range)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4.33%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4499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Sales/Use Tax Rate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7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6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% 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76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Sales Tax Rate by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Utility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7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Electric Power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947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Natural Gas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500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Fuel Oil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.19/gal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75230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TOTAL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PROPERTY TAX RATES</a:t>
                      </a: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/>
                      </a:r>
                      <a:b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TOTAL MILLAGE (2013)</a:t>
                      </a:r>
                      <a:r>
                        <a:rPr lang="en-US" sz="12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2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007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 Black" panose="020B0A04020102020204" pitchFamily="34" charset="0"/>
                        </a:rPr>
                        <a:t>Luce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County Townships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Principal Residence or Ag Exemption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Non Homestead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Industrial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Commercial Personal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2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Columbus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20.5235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38.5235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14.5235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26.5235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80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Lakefield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20.5677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38.5677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14.5677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26.5677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McMillan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20.6381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38.6381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14.6381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26.6381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Village of Newberry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39.7426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57.7426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33.7426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45.7426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73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Pentland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20.6519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38.6519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14.6519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26.6519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609600" y="9525000"/>
            <a:ext cx="6477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://www.michiganbusiness.org/site-selection/commercial-real-estate-database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://www.michigan.gov/documents/taxes/2013_Total_Rates_450527_7.pdf</a:t>
            </a: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1094978"/>
              </p:ext>
            </p:extLst>
          </p:nvPr>
        </p:nvGraphicFramePr>
        <p:xfrm>
          <a:off x="304800" y="990600"/>
          <a:ext cx="7217778" cy="784730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71600"/>
                <a:gridCol w="1326428"/>
                <a:gridCol w="959572"/>
                <a:gridCol w="1066800"/>
                <a:gridCol w="304800"/>
                <a:gridCol w="685800"/>
                <a:gridCol w="457200"/>
                <a:gridCol w="152400"/>
                <a:gridCol w="893178"/>
              </a:tblGrid>
              <a:tr h="660224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ENVIRONMENTAL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28177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Area in Attainment for Federal Air Pollution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Regulations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Yes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No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Ozone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Carbon Monoxide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Particular Matter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Lead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Sulfur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Nitrogen Dioxide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X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75071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State Instituted a One-Stop Air &amp;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Water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Quality Permitting System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X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1662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Average Permit Approval Time From Date of 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Completed </a:t>
                      </a:r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Routine Application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* 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Average Time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581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Air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30-60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334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Water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32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Hazardous Waste Permit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140 days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</a:rPr>
                        <a:t>Contact Information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</a:rPr>
                        <a:t>Name of Agency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</a:rPr>
                        <a:t>Address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</a:rPr>
                        <a:t>Phone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0573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Air Quality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Michigan Department of </a:t>
                      </a:r>
                    </a:p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Environmental Quality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1504 W. Washington, </a:t>
                      </a:r>
                      <a:br>
                        <a:rPr lang="fr-FR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Marquette, MI 49855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906-228-4853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Water Quality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3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LMAS District Health Department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14150 Hamilton Lake Road</a:t>
                      </a:r>
                    </a:p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Newberry</a:t>
                      </a:r>
                      <a:r>
                        <a:rPr lang="fr-FR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MI 49868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906-293-5107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4088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Hazardous Waste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Luce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County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Clerk Office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407 West </a:t>
                      </a:r>
                      <a:r>
                        <a:rPr lang="fr-FR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Harrie</a:t>
                      </a:r>
                      <a:r>
                        <a:rPr lang="fr-FR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Street</a:t>
                      </a:r>
                    </a:p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b="0" i="0" u="none" strike="noStrike" dirty="0" err="1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Newberry</a:t>
                      </a:r>
                      <a:r>
                        <a:rPr lang="fr-FR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MI 49868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906-293-5521</a:t>
                      </a: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74523">
                <a:tc rowSpan="4">
                  <a:txBody>
                    <a:bodyPr/>
                    <a:lstStyle/>
                    <a:p>
                      <a:pPr algn="l" fontAlgn="ctr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Landfill Contact Information </a:t>
                      </a:r>
                      <a:r>
                        <a:rPr lang="en-US" sz="1000" b="1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Name of Agency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Capacity Remaining</a:t>
                      </a:r>
                    </a:p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(Cubic Yards)</a:t>
                      </a:r>
                      <a:endParaRPr lang="en-US" sz="1000" b="1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Projected  </a:t>
                      </a:r>
                    </a:p>
                    <a:p>
                      <a:pPr algn="ctr" fontAlgn="ctr"/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Years of Remaining Capacity</a:t>
                      </a:r>
                      <a:endParaRPr lang="en-US" sz="1000" b="1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1" i="1" u="none" strike="noStrike" dirty="0" smtClean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887">
                <a:tc v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14118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Wood Island Waste Management,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Inc.</a:t>
                      </a:r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362,047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years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E10081 State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Hwy M28</a:t>
                      </a:r>
                    </a:p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Wetmore, MI 49895 </a:t>
                      </a:r>
                      <a:r>
                        <a:rPr lang="en-US" sz="1000" baseline="5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baseline="5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387-2646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887">
                <a:tc vMerge="1">
                  <a:txBody>
                    <a:bodyPr/>
                    <a:lstStyle/>
                    <a:p>
                      <a:pPr algn="l" fontAlgn="ctr"/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Hiawatha Shores Landfill, Inc.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48,714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years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436 County Road</a:t>
                      </a:r>
                    </a:p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Gulliver, MI 49840 </a:t>
                      </a:r>
                      <a:r>
                        <a:rPr lang="en-US" sz="1000" baseline="50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baseline="50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</a:t>
                      </a:r>
                    </a:p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341-2001</a:t>
                      </a:r>
                      <a:endParaRPr lang="en-US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27887">
                <a:tc vMerge="1">
                  <a:txBody>
                    <a:bodyPr/>
                    <a:lstStyle/>
                    <a:p>
                      <a:pPr algn="l" fontAlgn="ctr"/>
                      <a:endParaRPr lang="en-US" sz="1000" b="1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142745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Dafter Sanitary Landfill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3,641,244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 years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3962 West 12 Mile Rd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Dafter, MI 49724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906-</a:t>
                      </a:r>
                    </a:p>
                    <a:p>
                      <a:pPr algn="ctr"/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632-6186</a:t>
                      </a:r>
                      <a:endParaRPr lang="en-US" sz="1000" baseline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342566" y="8976518"/>
            <a:ext cx="739775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www.deq.state.mi.us/aps/downloads/rop/pub_ntce/N6035/N6035%20Staff%20Report%2011-28-12.pdf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www.michigan.gov/documents/deq/DEQ-OWMRP-SWS-SolidWasteAnnualReportFY2013_447054_7.pdf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://lmasdhd.org/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  <a:hlinkClick r:id="rId2"/>
            </a:endParaRPr>
          </a:p>
          <a:p>
            <a:pPr fontAlgn="ctr"/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4 http://www.lucecountymi.org/deeds/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www.yellowbook.com/profile/wood-island-waste-management-inc_1631148241.html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://hiawathashores.com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fontAlgn="ctr"/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www.yellowpages.com/dafter-mi/mip/dafter-sanitary-landfill-inc-4073821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65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521479"/>
              </p:ext>
            </p:extLst>
          </p:nvPr>
        </p:nvGraphicFramePr>
        <p:xfrm>
          <a:off x="1092200" y="2362200"/>
          <a:ext cx="5587999" cy="31242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184400"/>
                <a:gridCol w="1447958"/>
                <a:gridCol w="1093511"/>
                <a:gridCol w="862130"/>
              </a:tblGrid>
              <a:tr h="1029945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INTERNATIONAL RESOURCES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936314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Companies by Country of 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Ownership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# of Companies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Total Employment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Country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1579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ZD Metal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Products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China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9273570"/>
            <a:ext cx="685006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indent="-228600" fontAlgn="ctr">
              <a:buAutoNum type="arabicPlain"/>
            </a:pPr>
            <a:r>
              <a:rPr lang="en-US" sz="900" dirty="0">
                <a:latin typeface="Arial"/>
              </a:rPr>
              <a:t>Director Luce County </a:t>
            </a:r>
            <a:r>
              <a:rPr lang="en-US" sz="900" dirty="0" smtClean="0">
                <a:latin typeface="Arial"/>
              </a:rPr>
              <a:t>Economic </a:t>
            </a:r>
            <a:r>
              <a:rPr lang="en-US" sz="900" dirty="0">
                <a:latin typeface="Arial"/>
              </a:rPr>
              <a:t>Development Corporation: Carmen Pittenger (906)293-5982</a:t>
            </a:r>
          </a:p>
          <a:p>
            <a:pPr fontAlgn="ctr"/>
            <a:r>
              <a:rPr lang="en-US" sz="900" dirty="0">
                <a:latin typeface="Arial"/>
              </a:rPr>
              <a:t>        http://www.zdmetalproducts.com/About_Us.html </a:t>
            </a:r>
          </a:p>
          <a:p>
            <a:pPr fontAlgn="ctr"/>
            <a:r>
              <a:rPr lang="en-US" sz="900" dirty="0">
                <a:latin typeface="Arial"/>
              </a:rPr>
              <a:t>        http://www.zdmetalproducts.com/Facilities.html</a:t>
            </a:r>
          </a:p>
          <a:p>
            <a:pPr fontAlgn="ctr"/>
            <a:endParaRPr lang="en-US" sz="18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6780619"/>
              </p:ext>
            </p:extLst>
          </p:nvPr>
        </p:nvGraphicFramePr>
        <p:xfrm>
          <a:off x="1066800" y="1676399"/>
          <a:ext cx="5867400" cy="196956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649214"/>
                <a:gridCol w="2218186"/>
              </a:tblGrid>
              <a:tr h="577583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432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City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532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City of Newberry </a:t>
                      </a:r>
                      <a:r>
                        <a:rPr lang="en-US" sz="9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9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Council-Manager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Officials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City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Manager (Yes or No)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Yes - Charles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Cleaver</a:t>
                      </a: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532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Treasurer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2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Cynthia McBride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3500908"/>
              </p:ext>
            </p:extLst>
          </p:nvPr>
        </p:nvGraphicFramePr>
        <p:xfrm>
          <a:off x="1066800" y="3651945"/>
          <a:ext cx="5867400" cy="229165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657600"/>
                <a:gridCol w="2209800"/>
              </a:tblGrid>
              <a:tr h="23344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County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07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Commission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7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County Manager (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Yes or No ) 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7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Clerk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3</a:t>
                      </a:r>
                      <a:endParaRPr lang="en-US" sz="1000" b="0" i="0" u="none" strike="noStrike" baseline="50000" dirty="0">
                        <a:effectLst/>
                        <a:latin typeface="Arial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Sharon J. Price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7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Treasurer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Darlene </a:t>
                      </a:r>
                      <a:r>
                        <a:rPr lang="en-US" sz="10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Kisro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107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Equalization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Paul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Wood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04307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Schoolcraft County</a:t>
                      </a:r>
                    </a:p>
                    <a:p>
                      <a:pPr algn="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County Commissioners </a:t>
                      </a:r>
                      <a:r>
                        <a:rPr lang="en-US" sz="1000" b="0" i="0" u="none" strike="noStrike" baseline="52000" dirty="0" smtClean="0">
                          <a:effectLst/>
                          <a:latin typeface="Arial Black" panose="020B0A04020102020204" pitchFamily="34" charset="0"/>
                        </a:rPr>
                        <a:t>5</a:t>
                      </a:r>
                      <a:endParaRPr lang="en-US" sz="1000" b="0" i="0" u="none" strike="noStrike" baseline="52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3429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Nancy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Morrison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District 1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Michael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Herbst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District 2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Rita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Lemanek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District 3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James Depew – District 4</a:t>
                      </a:r>
                    </a:p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Ron Ford – District 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762000" y="8686800"/>
            <a:ext cx="6477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/>
              </a:rPr>
              <a:t>1 Village of Newberry City Manager: Charles Cleaver (906)293-3433 ext. </a:t>
            </a:r>
            <a:r>
              <a:rPr lang="en-US" sz="900" dirty="0" smtClean="0">
                <a:latin typeface="Arial"/>
              </a:rPr>
              <a:t>1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://lucecountymi.org/treasury/local.html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://www.lucecountymi.org/clerk/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://www.lucecountymi.org/eq/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://www.lucecountymi.org/commissioners.html</a:t>
            </a:r>
          </a:p>
          <a:p>
            <a:pPr fontAlgn="ctr"/>
            <a:endParaRPr lang="en-US" sz="9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4213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366770"/>
              </p:ext>
            </p:extLst>
          </p:nvPr>
        </p:nvGraphicFramePr>
        <p:xfrm>
          <a:off x="685800" y="1447800"/>
          <a:ext cx="6248400" cy="753522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4060151"/>
                <a:gridCol w="2188249"/>
              </a:tblGrid>
              <a:tr h="533400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GOVERNMENT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State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Government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Form (Structure)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Bicameral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# of Elected Officials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148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Upper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Upper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38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Lower House Representing Area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Total Statewide Lower House</a:t>
                      </a:r>
                    </a:p>
                  </a:txBody>
                  <a:tcPr marL="558023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110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Representative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2775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Legislative House District 109</a:t>
                      </a:r>
                    </a:p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Represents Counties: Alger, Luce, Marquette, Schoolcraft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John </a:t>
                      </a:r>
                      <a:r>
                        <a:rPr lang="en-US" sz="1000" dirty="0" err="1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Kivela</a:t>
                      </a:r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State Senator Serving the Area </a:t>
                      </a:r>
                      <a:r>
                        <a:rPr lang="en-US" sz="10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1000" b="0" i="0" u="none" strike="noStrike" baseline="30000" dirty="0">
                        <a:solidFill>
                          <a:schemeClr val="tx1"/>
                        </a:solidFill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Legislative Senate District 38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Represents Counties: Alger, Baraga, Delta, Dickinson, Gogebic,     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Houghton, Iron, Keweenaw, Luce, Marquette, Menominee,   </a:t>
                      </a:r>
                    </a:p>
                    <a:p>
                      <a:pPr algn="l" fontAlgn="ctr"/>
                      <a:r>
                        <a:rPr lang="en-US" sz="10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Ontonagon, Schoolcraft </a:t>
                      </a:r>
                      <a:endParaRPr lang="en-US" sz="1000" b="0" i="0" u="none" strike="noStrike" baseline="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Tom </a:t>
                      </a:r>
                      <a:r>
                        <a:rPr lang="en-US" sz="1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Casperson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1036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Governor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4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Rick Snyder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Jan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. 1, 2015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Allowed to Run for Another Term (Yes or No)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Nov.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4, 2014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65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Government Representation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293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Congressional Districts Listed by District # in the Service Area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(By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District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)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r" fontAlgn="b"/>
                      <a:endParaRPr lang="en-US" sz="105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4192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Congresspersons Serving the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Area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5</a:t>
                      </a:r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Dan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Benishek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2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429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US Senators Serving Area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Carl Levin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34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2015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2014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Name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Debbie Stabenow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Years in Office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13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Current Term Expiration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Jan. 3, 2018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8225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Next Election Date</a:t>
                      </a:r>
                    </a:p>
                  </a:txBody>
                  <a:tcPr marL="279012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Nov. 4, 2017</a:t>
                      </a:r>
                    </a:p>
                  </a:txBody>
                  <a:tcPr marL="7750" marR="7750" marT="775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609600" y="9273570"/>
            <a:ext cx="3886201" cy="7848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http://www.michigan.gov/som/0,4669,7-192-29701_29704---,00.html</a:t>
            </a:r>
          </a:p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2 http://109.housedems.com/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http://www.senatortomcasperson.com/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://www.michigan.gov/snyder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://www.contactingthecongress.org</a:t>
            </a:r>
          </a:p>
        </p:txBody>
      </p:sp>
    </p:spTree>
    <p:extLst>
      <p:ext uri="{BB962C8B-B14F-4D97-AF65-F5344CB8AC3E}">
        <p14:creationId xmlns:p14="http://schemas.microsoft.com/office/powerpoint/2010/main" val="7196616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533400" y="9601200"/>
            <a:ext cx="70866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1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://factfinder2.census.gov/faces/tableservices/jsf/pages/productview.xhtml?pid=ACS_12_5YR_DP04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228280"/>
              </p:ext>
            </p:extLst>
          </p:nvPr>
        </p:nvGraphicFramePr>
        <p:xfrm>
          <a:off x="685800" y="1828800"/>
          <a:ext cx="6400802" cy="558733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886200"/>
                <a:gridCol w="1257301"/>
                <a:gridCol w="1257301"/>
              </a:tblGrid>
              <a:tr h="512767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QUALITY OF LIFE</a:t>
                      </a:r>
                      <a:endParaRPr lang="en-US" sz="1600" b="1" i="0" u="none" strike="noStrike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391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Housing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2012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8405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Number of Housing Units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4,352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480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Occupied Housing Units </a:t>
                      </a:r>
                      <a:endParaRPr lang="en-US" sz="1000" b="0" i="0" u="none" strike="noStrike" baseline="3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2,404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55.2%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Vacant Housing Units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1,948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44.8%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Homeowner Vacancy Rate </a:t>
                      </a:r>
                      <a:endParaRPr lang="en-US" sz="1000" b="0" i="0" u="none" strike="noStrike" baseline="300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4.7%</a:t>
                      </a:r>
                      <a:endParaRPr lang="en-US" sz="1000" b="0" i="0" u="none" strike="noStrike" baseline="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9754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Median Value </a:t>
                      </a:r>
                      <a:endParaRPr lang="en-US" sz="1000" b="0" i="0" u="none" strike="noStrike" baseline="500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$83,300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254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Number of Single Family Homes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For </a:t>
                      </a:r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Sale by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Price </a:t>
                      </a:r>
                      <a:r>
                        <a:rPr lang="en-US" sz="1000" b="0" i="0" u="none" strike="noStrike" baseline="3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3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Number (#)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Percent (%)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$50,000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377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20.5%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$50,000 - $99,999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43.6%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606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$100,000 – $149,999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14.6%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$150,000 - $199,999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10.3%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$200,000 - $299,999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152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8.1%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$300,000 - $499,999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2.6%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$500,000 - $999,999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592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$1,000,000 or more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058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Rentals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Average Monthly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 Gross Rent Paid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$587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57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Rental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Vacancy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Rate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4572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7.0%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904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024886"/>
              </p:ext>
            </p:extLst>
          </p:nvPr>
        </p:nvGraphicFramePr>
        <p:xfrm>
          <a:off x="609600" y="1905000"/>
          <a:ext cx="6591302" cy="5161419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18289"/>
                <a:gridCol w="467711"/>
                <a:gridCol w="1143000"/>
                <a:gridCol w="1143000"/>
                <a:gridCol w="643186"/>
                <a:gridCol w="576014"/>
                <a:gridCol w="800102"/>
              </a:tblGrid>
              <a:tr h="523868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QUALITY OF </a:t>
                      </a:r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LIFE </a:t>
                      </a:r>
                      <a:endParaRPr lang="en-US" sz="1200" b="1" i="0" u="none" strike="noStrike" dirty="0">
                        <a:effectLst/>
                        <a:latin typeface="Arial Black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0455">
                <a:tc gridSpan="7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Culture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1000" b="0" i="0" u="none" strike="noStrike" baseline="50000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150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Top Five Annual Event</a:t>
                      </a:r>
                    </a:p>
                  </a:txBody>
                  <a:tcPr marL="4480" marR="4480" marT="448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 smtClean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Event</a:t>
                      </a:r>
                      <a:endParaRPr lang="en-US" sz="1000" b="0" i="1" u="none" strike="noStrike" dirty="0">
                        <a:effectLst/>
                        <a:latin typeface="Arial Black" panose="020B0A04020102020204" pitchFamily="34" charset="0"/>
                        <a:cs typeface="Arial" panose="020B0604020202020204" pitchFamily="34" charset="0"/>
                      </a:endParaRP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1" u="none" strike="noStrike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Dates</a:t>
                      </a:r>
                    </a:p>
                  </a:txBody>
                  <a:tcPr marL="4480" marR="4480" marT="448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Tahquamenon County Sled Dog Race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Sporting Event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January 4, 2014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Wood Choppers Ball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Cultural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estival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March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Tahquamenon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Valley Cruisers Car Show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 Show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18-19, 2014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197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Lumberjack Breakfast and Music Festival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Music Festival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July 26-27, 2014</a:t>
                      </a:r>
                      <a:b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August 23-24, 2014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Newberry Oktoberfest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Cultural Festival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October 4,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2014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04272">
                <a:tc gridSpan="7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CULTURAL</a:t>
                      </a:r>
                      <a:r>
                        <a:rPr lang="en-US" sz="16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 PLACES</a:t>
                      </a:r>
                      <a:endParaRPr lang="en-US" sz="16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0472">
                <a:tc gridSpan="2">
                  <a:txBody>
                    <a:bodyPr/>
                    <a:lstStyle/>
                    <a:p>
                      <a:pPr marL="0" marR="0" indent="0" algn="l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Recreational Outlets within a    2 Hour Drive)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2</a:t>
                      </a:r>
                      <a:endParaRPr lang="en-US" sz="1000" b="0" i="0" u="none" strike="noStrike" dirty="0" smtClean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Lake Superior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err="1" smtClean="0">
                          <a:effectLst/>
                          <a:latin typeface="Arial Black" panose="020B0A04020102020204" pitchFamily="34" charset="0"/>
                        </a:rPr>
                        <a:t>Thaquamenon</a:t>
                      </a:r>
                      <a:r>
                        <a:rPr lang="en-US" sz="8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 Falls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Snowmobiling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ATV &amp; ORV Trails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i="0" u="none" strike="noStrike" dirty="0" smtClean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75747">
                <a:tc gridSpan="7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Pictured Rocks National Lake Shore,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Luce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County Recreation and Resource Center (Newberry, MI), 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Luce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County Park and Campground (McMillan, MI),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Muskallonge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State Park (Newberry, MI), </a:t>
                      </a:r>
                    </a:p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Tahquamenon Falls State Park (Paradise, MI), Erickson Center (Curtis, MI)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511175" y="9525000"/>
            <a:ext cx="72612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900" dirty="0">
                <a:latin typeface="Arial"/>
              </a:rPr>
              <a:t>1 Carmen </a:t>
            </a:r>
            <a:r>
              <a:rPr lang="en-US" sz="900" dirty="0" err="1">
                <a:latin typeface="Arial"/>
              </a:rPr>
              <a:t>Pittinger</a:t>
            </a:r>
            <a:r>
              <a:rPr lang="en-US" sz="900" dirty="0">
                <a:latin typeface="Arial"/>
              </a:rPr>
              <a:t>: Luce County Economic Development Corporation (906)293-5982</a:t>
            </a:r>
          </a:p>
          <a:p>
            <a:pPr fontAlgn="ctr"/>
            <a:r>
              <a:rPr lang="en-US" sz="900" dirty="0">
                <a:latin typeface="Arial"/>
              </a:rPr>
              <a:t>2 Luce County website: http://www.lucecountymi.org/culture.html</a:t>
            </a:r>
          </a:p>
        </p:txBody>
      </p:sp>
    </p:spTree>
    <p:extLst>
      <p:ext uri="{BB962C8B-B14F-4D97-AF65-F5344CB8AC3E}">
        <p14:creationId xmlns:p14="http://schemas.microsoft.com/office/powerpoint/2010/main" val="87118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803025"/>
              </p:ext>
            </p:extLst>
          </p:nvPr>
        </p:nvGraphicFramePr>
        <p:xfrm>
          <a:off x="457200" y="1981200"/>
          <a:ext cx="7010398" cy="5486403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819400"/>
                <a:gridCol w="609600"/>
                <a:gridCol w="685800"/>
                <a:gridCol w="725714"/>
                <a:gridCol w="751114"/>
                <a:gridCol w="751115"/>
                <a:gridCol w="667655"/>
              </a:tblGrid>
              <a:tr h="564500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LABOR FORCE </a:t>
                      </a:r>
                      <a:r>
                        <a:rPr lang="en-US" sz="1600" b="0" i="0" u="none" strike="noStrike" dirty="0" smtClean="0">
                          <a:effectLst/>
                          <a:latin typeface="Arial Black"/>
                        </a:rPr>
                        <a:t>CHARACTERISTICS</a:t>
                      </a:r>
                      <a:r>
                        <a:rPr lang="en-US" sz="12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2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1176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Non-Agricultural Employment Reported by Place of </a:t>
                      </a: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Work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Total Number Employed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% of Total Employed Persons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45498">
                <a:tc vMerge="1">
                  <a:txBody>
                    <a:bodyPr/>
                    <a:lstStyle/>
                    <a:p>
                      <a:pPr algn="l" fontAlgn="t"/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2008-2012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2006-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2010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2000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2008-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2012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2006-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2010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2000</a:t>
                      </a:r>
                      <a:endParaRPr lang="en-US" sz="1000" b="0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2089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Mining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</a:tr>
              <a:tr h="22089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Construction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110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139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148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4.9%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6.2%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6.2%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089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Manufacturing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216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164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169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9.6%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7.3%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8.0%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089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Transportation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&amp;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Public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Utilities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96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4.0%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4.3&amp;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4.2%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089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Wholesale Trade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1.6%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1.6%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2.0%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089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Retail Trade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258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294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272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11.4%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13.0%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11.5%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089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Finance, Insurance &amp; Real Estate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68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3.0%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1.8%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2.0%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63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Education Services, Health Care, Social Assistance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553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591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542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24.5%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26.2%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22.8%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63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Arts, Entertainment, Recreation, Accommodation, Food Services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307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354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319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13.6%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15.7%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13.4%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089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Public Administration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381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301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357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16.9%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13.3%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15.0%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/>
                </a:tc>
              </a:tr>
              <a:tr h="22089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Other Services,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Not PA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88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127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135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3.9%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5.6%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5.7%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220892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Information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16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.5%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.9%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.7%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63620">
                <a:tc>
                  <a:txBody>
                    <a:bodyPr/>
                    <a:lstStyle/>
                    <a:p>
                      <a:pPr algn="l" fontAlgn="t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Professional, Scientific, Management, Admin. Waste Management Services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39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58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2.2%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1.4%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2.4%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  <a:tr h="364863">
                <a:tc>
                  <a:txBody>
                    <a:bodyPr/>
                    <a:lstStyle/>
                    <a:p>
                      <a:pPr algn="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Total</a:t>
                      </a:r>
                      <a:r>
                        <a:rPr lang="en-US" sz="10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 Black"/>
                        </a:rPr>
                        <a:t> -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     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 </a:t>
                      </a:r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2,168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2,194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2,283</a:t>
                      </a:r>
                      <a:r>
                        <a:rPr lang="en-US" sz="1000" b="1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96.1%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97.2%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 smtClean="0">
                          <a:effectLst/>
                          <a:latin typeface="Arial"/>
                        </a:rPr>
                        <a:t>96.1%</a:t>
                      </a:r>
                      <a:endParaRPr lang="en-US" sz="1000" b="1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9677400"/>
            <a:ext cx="3886201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ctr"/>
            <a:r>
              <a:rPr lang="en-US" sz="900" dirty="0">
                <a:latin typeface="Arial"/>
              </a:rPr>
              <a:t>1 http://www.usa.com/luce-county-mi-income-and-careers.htm</a:t>
            </a: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5940520"/>
              </p:ext>
            </p:extLst>
          </p:nvPr>
        </p:nvGraphicFramePr>
        <p:xfrm>
          <a:off x="609600" y="5867400"/>
          <a:ext cx="6705600" cy="16764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143130"/>
                <a:gridCol w="1562470"/>
              </a:tblGrid>
              <a:tr h="40101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LABOR - MANAGEMENT RELATIONS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09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 panose="020B0A04020102020204" pitchFamily="34" charset="0"/>
                        </a:rPr>
                        <a:t>Is the State Right to Work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Yes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599">
                <a:tc gridSpan="2"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of Workforce Organized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Healthcare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46.30%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Law </a:t>
                      </a:r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Enforcement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57.14%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lvl="1"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Education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86.80%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495300" y="8839200"/>
            <a:ext cx="73152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1 Economic Modeling Specialist Inc.: http://www.economicmodeling.com/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http://factfinder2.census.gov/faces/tableservices/jsf/pages/productview.xhtml?pid=ACS_12_5YR_S2403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3 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http://factfinder2.census.gov/faces/tableservices/jsf/pages/productview.xhtml?pid=ACS_12_5YR_B08012&amp;prodType=table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4 http</a:t>
            </a:r>
            <a:r>
              <a:rPr lang="en-US" sz="900" dirty="0"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factfinder2.census.gov/faces/tableservices/jsf/pages/productview.xhtml?pid=ACS_12_5YR_DP03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Bobby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Schroeder, HR Helen Newberry Joy Hospital: 906-293-9246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6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Luce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County Sheriff’s Department: 906-293-8341</a:t>
            </a:r>
          </a:p>
          <a:p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7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Alice 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Walker: </a:t>
            </a:r>
            <a:r>
              <a:rPr lang="en-US" sz="9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Taquamenon</a:t>
            </a:r>
            <a:r>
              <a:rPr lang="en-US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Area Superintendent: 906-293-3226, ext. 5</a:t>
            </a:r>
            <a:endParaRPr lang="en-US"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1567641"/>
              </p:ext>
            </p:extLst>
          </p:nvPr>
        </p:nvGraphicFramePr>
        <p:xfrm>
          <a:off x="609600" y="1828800"/>
          <a:ext cx="6705599" cy="4038601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71600"/>
                <a:gridCol w="1066800"/>
                <a:gridCol w="1676400"/>
                <a:gridCol w="457199"/>
                <a:gridCol w="1066800"/>
                <a:gridCol w="1066800"/>
              </a:tblGrid>
              <a:tr h="521886">
                <a:tc gridSpan="6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LABOR FORCE CHARACTERISTICS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97516">
                <a:tc gridSpan="3">
                  <a:txBody>
                    <a:bodyPr/>
                    <a:lstStyle/>
                    <a:p>
                      <a:pPr marL="0" marR="0" indent="0" algn="l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Resident Employment Reported by Group Occupation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1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Latest Available Year (2012)</a:t>
                      </a:r>
                      <a:endParaRPr lang="en-US" sz="1000" b="1" i="0" u="none" strike="noStrike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48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Professional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564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48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Technician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48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Service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682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48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Farming &amp; Forestry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48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Laborers/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Handlers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483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Transportation &amp; Public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Utilities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t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57280">
                <a:tc rowSpan="2" grid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Labor Participation Rate</a:t>
                      </a:r>
                    </a:p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 Black" panose="020B0A04020102020204" pitchFamily="34" charset="0"/>
                        </a:rPr>
                        <a:t> Percent (%)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>
                          <a:effectLst/>
                          <a:latin typeface="Arial Black" panose="020B0A04020102020204" pitchFamily="34" charset="0"/>
                        </a:rPr>
                        <a:t>Commute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To Work Time (2012)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 Black" panose="020B0A04020102020204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Number</a:t>
                      </a:r>
                      <a:b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</a:br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(#)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Percent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 Black" panose="020B0A04020102020204" pitchFamily="34" charset="0"/>
                        </a:rPr>
                        <a:t>(%)</a:t>
                      </a:r>
                      <a:endParaRPr lang="en-US" sz="1000" b="0" i="0" u="none" strike="noStrike" baseline="0" dirty="0">
                        <a:effectLst/>
                        <a:latin typeface="Arial Black" panose="020B0A040201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77764">
                <a:tc gridSpan="2"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Less than 10 minutes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1,053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47.97%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528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47%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10 -</a:t>
                      </a:r>
                      <a:r>
                        <a:rPr lang="en-US" sz="1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 minutes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28.09%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347">
                <a:tc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Female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53%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– 29 minutes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216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9.82%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37528">
                <a:tc row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Total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100%</a:t>
                      </a: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101882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minutes or more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310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14%</a:t>
                      </a:r>
                      <a:endParaRPr lang="en-US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7631">
                <a:tc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101882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 b="0" i="0" u="none" strike="noStrike" dirty="0" smtClean="0">
                        <a:effectLst/>
                        <a:latin typeface="Arial"/>
                      </a:endParaRPr>
                    </a:p>
                  </a:txBody>
                  <a:tcPr marL="228600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Travel Time 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14.3 minutes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722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*Services includes Professional, Technical, Scientific, Administrative, Support, Waste and Remediation, Educational, Food and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Accommodation,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and other services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7310207"/>
              </p:ext>
            </p:extLst>
          </p:nvPr>
        </p:nvGraphicFramePr>
        <p:xfrm>
          <a:off x="533402" y="2286000"/>
          <a:ext cx="6857997" cy="391651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066798"/>
                <a:gridCol w="685800"/>
                <a:gridCol w="685800"/>
                <a:gridCol w="533400"/>
                <a:gridCol w="533400"/>
                <a:gridCol w="533400"/>
                <a:gridCol w="609600"/>
                <a:gridCol w="609600"/>
                <a:gridCol w="762000"/>
                <a:gridCol w="838199"/>
              </a:tblGrid>
              <a:tr h="843938"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VOCATIONAL/TECHNICAL CENTER RESOURCES </a:t>
                      </a:r>
                      <a:endParaRPr lang="en-US" sz="1600" b="1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600" b="1" i="0" u="none" strike="noStrike" dirty="0" smtClean="0">
                          <a:effectLst/>
                          <a:latin typeface="Arial Black"/>
                        </a:rPr>
                        <a:t>EXCLUDING </a:t>
                      </a:r>
                      <a:r>
                        <a:rPr lang="en-US" sz="1600" b="1" i="0" u="none" strike="noStrike" dirty="0">
                          <a:effectLst/>
                          <a:latin typeface="Arial Black"/>
                        </a:rPr>
                        <a:t>COMMUNITY COLLEGES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860323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 Black" panose="020B0A04020102020204" pitchFamily="34" charset="0"/>
                        </a:rPr>
                        <a:t>Institution</a:t>
                      </a:r>
                      <a:endParaRPr lang="en-US" sz="1000" dirty="0">
                        <a:latin typeface="Arial Black" panose="020B0A040201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City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Total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Full-Time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Part-Time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Classes Per Year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Program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Certificate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900" b="0" i="0" u="none" strike="noStrike" dirty="0">
                          <a:effectLst/>
                          <a:latin typeface="Arial Black"/>
                        </a:rPr>
                        <a:t>Degree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74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Helen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Newberry Joy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Hospital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Newberry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Luce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4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Medical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/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Lab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32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Certification/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Continued education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74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Helen Newberry Joy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Hospital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Newberry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Luce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0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1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Medical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/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Lab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8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Certification/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Continued education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3741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AJ </a:t>
                      </a:r>
                      <a:r>
                        <a:rPr lang="en-US" sz="1000" b="0" i="0" u="none" strike="noStrike" dirty="0" err="1">
                          <a:effectLst/>
                          <a:latin typeface="Arial"/>
                        </a:rPr>
                        <a:t>Novick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 Group, Inc.:  Sexual Harassment 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Training</a:t>
                      </a:r>
                      <a:r>
                        <a:rPr lang="en-US" sz="1000" b="0" i="0" u="none" strike="noStrike" baseline="50000" dirty="0" smtClean="0">
                          <a:effectLst/>
                          <a:latin typeface="Arial"/>
                        </a:rPr>
                        <a:t>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O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nline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Luce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N/A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Medical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/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Lab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Not </a:t>
                      </a:r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available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"/>
                        </a:rPr>
                        <a:t>Certificate of Completion</a:t>
                      </a:r>
                    </a:p>
                  </a:txBody>
                  <a:tcPr marL="5714" marR="5714" marT="571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228600" y="9372600"/>
            <a:ext cx="6246813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900" dirty="0">
                <a:latin typeface="Arial"/>
              </a:rPr>
              <a:t>*Helen Newberry Joy Hospital also offers multiple continuing education/training for hospital employees</a:t>
            </a:r>
          </a:p>
          <a:p>
            <a:pPr fontAlgn="ctr"/>
            <a:r>
              <a:rPr lang="en-US" sz="900" dirty="0">
                <a:latin typeface="Arial"/>
              </a:rPr>
              <a:t>1 Alice Walker: </a:t>
            </a:r>
            <a:r>
              <a:rPr lang="en-US" sz="900" dirty="0" err="1">
                <a:latin typeface="Arial"/>
              </a:rPr>
              <a:t>Taquamenon</a:t>
            </a:r>
            <a:r>
              <a:rPr lang="en-US" sz="900" dirty="0">
                <a:latin typeface="Arial"/>
              </a:rPr>
              <a:t> Area </a:t>
            </a:r>
            <a:r>
              <a:rPr lang="en-US" sz="900" dirty="0" err="1">
                <a:latin typeface="Arial"/>
              </a:rPr>
              <a:t>Superindendent</a:t>
            </a:r>
            <a:r>
              <a:rPr lang="en-US" sz="900" dirty="0">
                <a:latin typeface="Arial"/>
              </a:rPr>
              <a:t>, (906)293-3226 ext. 5</a:t>
            </a:r>
          </a:p>
          <a:p>
            <a:pPr fontAlgn="ctr"/>
            <a:r>
              <a:rPr lang="en-US" sz="900" dirty="0">
                <a:latin typeface="Arial"/>
              </a:rPr>
              <a:t>2 http://www.sexualharassmentclass.com/Michigan-Luce-County-Sexual-Harassment-Training.aspx</a:t>
            </a:r>
          </a:p>
        </p:txBody>
      </p:sp>
    </p:spTree>
    <p:extLst>
      <p:ext uri="{BB962C8B-B14F-4D97-AF65-F5344CB8AC3E}">
        <p14:creationId xmlns:p14="http://schemas.microsoft.com/office/powerpoint/2010/main" val="3273349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2647189"/>
              </p:ext>
            </p:extLst>
          </p:nvPr>
        </p:nvGraphicFramePr>
        <p:xfrm>
          <a:off x="457200" y="1981200"/>
          <a:ext cx="7010401" cy="459610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001486"/>
                <a:gridCol w="1257422"/>
                <a:gridCol w="856827"/>
                <a:gridCol w="922865"/>
                <a:gridCol w="1066800"/>
                <a:gridCol w="838200"/>
                <a:gridCol w="1066801"/>
              </a:tblGrid>
              <a:tr h="851727">
                <a:tc gridSpan="7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COMPANIES THAT HAVE EXPANDED IN THE </a:t>
                      </a:r>
                      <a:endParaRPr lang="en-US" sz="1600" b="0" i="0" u="none" strike="noStrike" dirty="0" smtClean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600" b="0" i="0" u="none" strike="noStrike" dirty="0" smtClean="0">
                          <a:effectLst/>
                          <a:latin typeface="Arial Black"/>
                        </a:rPr>
                        <a:t>AREA </a:t>
                      </a:r>
                      <a:r>
                        <a:rPr lang="en-US" sz="1600" b="0" i="0" u="none" strike="noStrike" dirty="0">
                          <a:effectLst/>
                          <a:latin typeface="Arial Black"/>
                        </a:rPr>
                        <a:t>WITHIN THE LAST </a:t>
                      </a:r>
                      <a:r>
                        <a:rPr lang="en-US" sz="1600" b="0" i="0" u="none" strike="noStrike" dirty="0" smtClean="0">
                          <a:effectLst/>
                          <a:latin typeface="Arial Black"/>
                        </a:rPr>
                        <a:t>THREE YEARS </a:t>
                      </a:r>
                      <a:r>
                        <a:rPr lang="en-US" sz="1200" b="0" i="0" u="none" strike="noStrike" baseline="50000" dirty="0" smtClean="0">
                          <a:effectLst/>
                          <a:latin typeface="Arial Black"/>
                        </a:rPr>
                        <a:t>1</a:t>
                      </a:r>
                      <a:endParaRPr lang="en-US" sz="1200" b="0" i="0" u="none" strike="noStrike" baseline="50000" dirty="0">
                        <a:effectLst/>
                        <a:latin typeface="Arial Black"/>
                      </a:endParaRPr>
                    </a:p>
                  </a:txBody>
                  <a:tcPr marL="6632" marR="6632" marT="663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5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Type &amp; Year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Company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Location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Product</a:t>
                      </a:r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/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Service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Completion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Employment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888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City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effectLst/>
                          <a:latin typeface="Arial Black"/>
                        </a:rPr>
                        <a:t>County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192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effectLst/>
                          <a:latin typeface="Arial Black"/>
                        </a:rPr>
                        <a:t>New to the Area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Community Home Medical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Newberry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Luce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Healthcare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2014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618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Last Three Years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 Black"/>
                        </a:rPr>
                        <a:t>Two Years Ago</a:t>
                      </a:r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Great Waters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Coffee Company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Newberry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Luce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Restaurant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2012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618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Newberry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Hometown Pharmacy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Newberry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Luce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Pharmacy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2012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 full-time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3 part-time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618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Cats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Meow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Antiques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Newberry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Luce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Antiques dealer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2012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618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Newberry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Electrical</a:t>
                      </a:r>
                      <a:r>
                        <a:rPr lang="en-US" sz="1000" b="0" i="0" u="none" strike="noStrike" baseline="0" dirty="0" smtClean="0">
                          <a:effectLst/>
                          <a:latin typeface="Arial"/>
                        </a:rPr>
                        <a:t> Service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Newberry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Luce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Electrician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2012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5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618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Brian </a:t>
                      </a:r>
                      <a:r>
                        <a:rPr lang="en-US" sz="1000" b="0" i="0" u="none" strike="noStrike" dirty="0" err="1" smtClean="0">
                          <a:effectLst/>
                          <a:latin typeface="Arial"/>
                        </a:rPr>
                        <a:t>Rahilly</a:t>
                      </a:r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 </a:t>
                      </a:r>
                    </a:p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Attorney at Law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Newberry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Luce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Attorney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2011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59618">
                <a:tc vMerge="1">
                  <a:txBody>
                    <a:bodyPr/>
                    <a:lstStyle/>
                    <a:p>
                      <a:pPr algn="ctr" fontAlgn="ctr"/>
                      <a:endParaRPr lang="en-US" sz="1000" b="0" i="0" u="none" strike="noStrike" dirty="0">
                        <a:effectLst/>
                        <a:latin typeface="Arial Black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Hilltop Resale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Newberry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Luce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Recreation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2010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 smtClean="0">
                          <a:effectLst/>
                          <a:latin typeface="Arial"/>
                        </a:rPr>
                        <a:t>1</a:t>
                      </a:r>
                      <a:endParaRPr lang="en-US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228600" y="9677400"/>
            <a:ext cx="6019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ctr"/>
            <a:r>
              <a:rPr lang="en-US" sz="900" dirty="0" smtClean="0">
                <a:latin typeface="Arial"/>
              </a:rPr>
              <a:t>1 Carmen </a:t>
            </a:r>
            <a:r>
              <a:rPr lang="en-US" sz="900" dirty="0">
                <a:latin typeface="Arial"/>
              </a:rPr>
              <a:t>Pittenger: Director, </a:t>
            </a:r>
            <a:r>
              <a:rPr lang="en-US" sz="900" dirty="0" err="1" smtClean="0">
                <a:latin typeface="Arial"/>
              </a:rPr>
              <a:t>Luce</a:t>
            </a:r>
            <a:r>
              <a:rPr lang="en-US" sz="900" dirty="0" smtClean="0">
                <a:latin typeface="Arial"/>
              </a:rPr>
              <a:t> County Economic </a:t>
            </a:r>
            <a:r>
              <a:rPr lang="en-US" sz="900" dirty="0">
                <a:latin typeface="Arial"/>
              </a:rPr>
              <a:t>Development Corporation, (906</a:t>
            </a:r>
            <a:r>
              <a:rPr lang="en-US" sz="900" dirty="0" smtClean="0">
                <a:latin typeface="Arial"/>
              </a:rPr>
              <a:t>) 293-5982</a:t>
            </a:r>
            <a:endParaRPr lang="en-US" sz="900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59658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2860</TotalTime>
  <Words>1876</Words>
  <Application>Microsoft Office PowerPoint</Application>
  <PresentationFormat>Custom</PresentationFormat>
  <Paragraphs>693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Arial Black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 Kofsky</dc:creator>
  <cp:lastModifiedBy>Jennifer James-Mesloh</cp:lastModifiedBy>
  <cp:revision>237</cp:revision>
  <cp:lastPrinted>2014-01-10T19:14:43Z</cp:lastPrinted>
  <dcterms:created xsi:type="dcterms:W3CDTF">2013-12-19T16:04:12Z</dcterms:created>
  <dcterms:modified xsi:type="dcterms:W3CDTF">2014-07-14T15:15:59Z</dcterms:modified>
</cp:coreProperties>
</file>