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6" r:id="rId4"/>
    <p:sldId id="278" r:id="rId5"/>
    <p:sldId id="279" r:id="rId6"/>
    <p:sldId id="257" r:id="rId7"/>
    <p:sldId id="281" r:id="rId8"/>
    <p:sldId id="285" r:id="rId9"/>
    <p:sldId id="274" r:id="rId10"/>
    <p:sldId id="283" r:id="rId11"/>
    <p:sldId id="260" r:id="rId12"/>
    <p:sldId id="261" r:id="rId13"/>
    <p:sldId id="282" r:id="rId14"/>
    <p:sldId id="284" r:id="rId15"/>
    <p:sldId id="269" r:id="rId16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434" autoAdjust="0"/>
  </p:normalViewPr>
  <p:slideViewPr>
    <p:cSldViewPr>
      <p:cViewPr>
        <p:scale>
          <a:sx n="50" d="100"/>
          <a:sy n="50" d="100"/>
        </p:scale>
        <p:origin x="255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00496"/>
              </p:ext>
            </p:extLst>
          </p:nvPr>
        </p:nvGraphicFramePr>
        <p:xfrm>
          <a:off x="990600" y="1600200"/>
          <a:ext cx="5892926" cy="706746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1687586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36,225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$34,453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$47,791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6.6%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35.0%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19.6%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17.4%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9448800"/>
            <a:ext cx="6477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factfinder2.census.gov/faces/tableservices/jsf/pages/productview.xhtml?pid=PEP_2013_PEPANNRES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factfinder2.census.gov/faces/tableservices/jsf/pages/productview.xhtml?pid=ACS_12_5YR_S1901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http://factfinder2.census.gov/faces/tableservices/jsf/pages/productview.xhtml?pid=ACS_12_5YR_S1501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98432"/>
              </p:ext>
            </p:extLst>
          </p:nvPr>
        </p:nvGraphicFramePr>
        <p:xfrm>
          <a:off x="838200" y="1752600"/>
          <a:ext cx="6324599" cy="67823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81200"/>
                <a:gridCol w="914400"/>
                <a:gridCol w="990600"/>
                <a:gridCol w="2438399"/>
              </a:tblGrid>
              <a:tr h="615337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RESEARCH BASE</a:t>
                      </a:r>
                      <a:r>
                        <a:rPr lang="en-US" sz="1600" b="1" i="0" u="none" strike="noStrike" baseline="5000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  </a:t>
                      </a:r>
                    </a:p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Non-Profit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, University, Government, etc.)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Water and Society (CWS)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Leadership and Innovation (ILI)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Materials Processing (IMP)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Keweenaw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Center (KRC)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 Research Institute (MTRI)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 Transportation Institute (MTTI)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Multi-Scale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Technologies Institute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Energy Research Center (PERC)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Pre-College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Innovative Outreach Institute (PIOI)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Futures Institute (SFI)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Environmentally Benign Functional Materials (CEBFM)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Fundamental and Applied Research in Nanostructured and Lightweight Materials (CNLM)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9677400"/>
            <a:ext cx="6553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://www.mtu.edu/research/administration/vpr-office/centers-institutes/</a:t>
            </a:r>
          </a:p>
        </p:txBody>
      </p:sp>
    </p:spTree>
    <p:extLst>
      <p:ext uri="{BB962C8B-B14F-4D97-AF65-F5344CB8AC3E}">
        <p14:creationId xmlns:p14="http://schemas.microsoft.com/office/powerpoint/2010/main" val="35731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3905"/>
              </p:ext>
            </p:extLst>
          </p:nvPr>
        </p:nvGraphicFramePr>
        <p:xfrm>
          <a:off x="541338" y="1752600"/>
          <a:ext cx="6689724" cy="2286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02986"/>
                <a:gridCol w="1041133"/>
                <a:gridCol w="1012739"/>
                <a:gridCol w="517412"/>
                <a:gridCol w="558427"/>
                <a:gridCol w="567891"/>
                <a:gridCol w="769808"/>
                <a:gridCol w="719328"/>
              </a:tblGrid>
              <a:tr h="6415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 RESOURCES: 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FOUR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YEAR INSTITUTIONS</a:t>
                      </a:r>
                    </a:p>
                  </a:txBody>
                  <a:tcPr marL="9469" marR="9469" marT="94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81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9469" marR="9469" marT="94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Institution</a:t>
                      </a:r>
                    </a:p>
                  </a:txBody>
                  <a:tcPr marL="9469" marR="9469" marT="94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Under Graduate Full-Time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Graduate Full-Time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7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469" marR="9469" marT="94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6,947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6,148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5,196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Finlandia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Hancock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01695"/>
              </p:ext>
            </p:extLst>
          </p:nvPr>
        </p:nvGraphicFramePr>
        <p:xfrm>
          <a:off x="533400" y="4038600"/>
          <a:ext cx="6705600" cy="312293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8600"/>
                <a:gridCol w="2667000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Total Annual Graduates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/>
                        </a:rPr>
                        <a:t>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Michigan Tech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 Black"/>
                        </a:rPr>
                        <a:t>Under </a:t>
                      </a:r>
                      <a:r>
                        <a:rPr lang="en-US" sz="1100" b="0" i="0" u="none" strike="noStrike" dirty="0">
                          <a:effectLst/>
                          <a:latin typeface="Arial Black"/>
                        </a:rPr>
                        <a:t>Graduate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Engineering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Math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Medical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MIS/Computer Science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Black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6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Biology/Animal &amp; 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Science/ </a:t>
                      </a:r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Botany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+mn-ea"/>
                          <a:cs typeface="+mn-cs"/>
                        </a:rPr>
                        <a:t>Other</a:t>
                      </a:r>
                      <a:endParaRPr 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Black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76378"/>
              </p:ext>
            </p:extLst>
          </p:nvPr>
        </p:nvGraphicFramePr>
        <p:xfrm>
          <a:off x="685800" y="2209800"/>
          <a:ext cx="6400800" cy="43433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49886"/>
                <a:gridCol w="855070"/>
                <a:gridCol w="942204"/>
                <a:gridCol w="746760"/>
                <a:gridCol w="853440"/>
                <a:gridCol w="853440"/>
              </a:tblGrid>
              <a:tr h="11615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VOCATIONAL/TECHNICAL CENTER RESOURCES EXCLUDING COMMUNITY COLLEGES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479">
                <a:tc rowSpan="2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Name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of Institution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6364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Michigan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Technology University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6,976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6,216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5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Goodwill Industries (Workforce Development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Hancock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varies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varies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5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CCISD Career and Technical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Education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Hancock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Finlandia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University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Hancock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0983"/>
              </p:ext>
            </p:extLst>
          </p:nvPr>
        </p:nvGraphicFramePr>
        <p:xfrm>
          <a:off x="228600" y="9144000"/>
          <a:ext cx="7391400" cy="838200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16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http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://www.admin.mtu.edu/em/services/erlstat/index.php?qtr=fall13prelim&amp;report=a&amp;map=false&amp;submit=1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Information 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Goodwill Industries Workforce Development, formerly known as Vocational Strategies Inc. was collected through a phone interview with Keith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Stenger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Senior Operations Manager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Information 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reported on the CCISD Career and Technical Education was collected through a phone interview with Chris </a:t>
                      </a:r>
                      <a:r>
                        <a:rPr lang="en-US" sz="9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Wilmers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http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://collegestats.org/college/finlandia-university</a:t>
                      </a:r>
                    </a:p>
                  </a:txBody>
                  <a:tcPr marL="4880" marR="4880" marT="48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26596"/>
              </p:ext>
            </p:extLst>
          </p:nvPr>
        </p:nvGraphicFramePr>
        <p:xfrm>
          <a:off x="990600" y="1828800"/>
          <a:ext cx="6010956" cy="324916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099893"/>
                <a:gridCol w="911063"/>
              </a:tblGrid>
              <a:tr h="585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Sales Tax Rate by Utility: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94488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50450"/>
              </p:ext>
            </p:extLst>
          </p:nvPr>
        </p:nvGraphicFramePr>
        <p:xfrm>
          <a:off x="457201" y="1447800"/>
          <a:ext cx="7086599" cy="78513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06880"/>
                <a:gridCol w="1347536"/>
                <a:gridCol w="1278542"/>
                <a:gridCol w="1368380"/>
                <a:gridCol w="1385261"/>
              </a:tblGrid>
              <a:tr h="609600">
                <a:tc gridSpan="5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endParaRPr lang="en-US" sz="1600" b="1" i="0" u="none" strike="noStrike" baseline="50000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 PROPERTY TAX RATES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MILLAGE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  <a:p>
                      <a:pPr algn="ctr" fontAlgn="ctr"/>
                      <a:endParaRPr lang="en-US" sz="12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Houghton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1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Adams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31.6590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49.659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25.6590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37.6590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South Range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46.0373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64.0373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40.0373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52.0373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Calumet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28.1969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29.2969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45.7291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47.2969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22.1969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23.2969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33.7291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35.2969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Calumet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45.8925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63.4247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39.8925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51.4247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</a:t>
                      </a:r>
                      <a:r>
                        <a:rPr lang="en-US" sz="1000" b="0" i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Copper City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33.9180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51.4502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27.9180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39.4502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</a:t>
                      </a:r>
                      <a:r>
                        <a:rPr lang="en-US" sz="1000" b="0" i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Laurium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43.4804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61.0126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37.4804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49.0126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Chassell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29.3700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47.3700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23.3700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35.3700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Duncan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30.5437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28.0861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48.5437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46.0861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24.5437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22.0861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36.5437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34.0861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Elm River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24.4267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42.4267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18.4267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30.4267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Franklin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33.4890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51.489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27.4890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39.4890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Hancock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32.7226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50.7226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26.7226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38.7226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Laird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29.3099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47.3099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23.3099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35.3099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Osceola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24.4090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23.4090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41.9412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41.4090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18.4090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17.4090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29.9412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29.4090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Portage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30.8250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31.7650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48.8250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49.7650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24.8250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25.7650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36.8250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37.7650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Quincy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33.4858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51.4858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27.4858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39.4858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Schoolcraft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25.9090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27.0090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43.4412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19.9090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21.0090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31.4412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33.0090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Lake Linden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44.1918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62.1918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38.1918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50.1918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Stanton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23.8886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41.8886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17.8886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29.8886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Torch Lake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23.9031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27.4687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41.9031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45.4687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17.9031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21.4687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29.9031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33.4687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Hancock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44.1411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62.1411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38.1411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50.1411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35.5817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53.5817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29.5817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41.5817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9525000"/>
            <a:ext cx="647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16861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182028"/>
              </p:ext>
            </p:extLst>
          </p:nvPr>
        </p:nvGraphicFramePr>
        <p:xfrm>
          <a:off x="412750" y="1600200"/>
          <a:ext cx="7056511" cy="668922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0"/>
                <a:gridCol w="1339850"/>
                <a:gridCol w="990600"/>
                <a:gridCol w="954528"/>
                <a:gridCol w="116840"/>
                <a:gridCol w="1360795"/>
                <a:gridCol w="116840"/>
                <a:gridCol w="1110258"/>
              </a:tblGrid>
              <a:tr h="66022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1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18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</a:t>
                      </a:r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&amp; </a:t>
                      </a:r>
                      <a:endParaRPr lang="en-US" sz="1000" b="0" i="0" u="none" strike="noStrike" smtClean="0"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5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Licensed Hazardous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Waste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Haulers Serving the 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Stenberg Brothers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 River, MI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906-466-9908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http://www.stenbergs.us/handwash.htm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2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</a:t>
                      </a:r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of </a:t>
                      </a:r>
                      <a:r>
                        <a:rPr lang="en-US" sz="1000" b="0" i="0" u="none" strike="noStrike" smtClean="0">
                          <a:effectLst/>
                          <a:latin typeface="Arial Black"/>
                        </a:rPr>
                        <a:t>Completed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Routine Application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* 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58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30-60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52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&amp; W Landfill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2,042,396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11877 State Hwy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M38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906-883-3504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95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</a:t>
                      </a:r>
                      <a:r>
                        <a:rPr lang="en-US" sz="10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74650" y="8991600"/>
            <a:ext cx="7092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ctr">
              <a:buFontTx/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://www.michigan.gov/deq</a:t>
            </a:r>
          </a:p>
          <a:p>
            <a:pPr marL="228600" indent="-228600" fontAlgn="ctr">
              <a:buAutoNum type="arabicPlain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marL="228600" indent="-228600" fontAlgn="ctr"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http://www.yellowpages.com/ontonagon-mi/mip/k-w-landfill-inc-452933282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buFontTx/>
              <a:buAutoNum type="arabicPlain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http://www.yellowbook.com/profile/wood-island-waste-management-inc_1631148241.html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09020"/>
              </p:ext>
            </p:extLst>
          </p:nvPr>
        </p:nvGraphicFramePr>
        <p:xfrm>
          <a:off x="685800" y="1752600"/>
          <a:ext cx="6454186" cy="709051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99280"/>
                <a:gridCol w="2354906"/>
              </a:tblGrid>
              <a:tr h="5545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City of Hancock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Council - 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Lisa McKenzie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6858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November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City Manager (Yes or No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– Glenn Anderson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 / 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Karen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Haischer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Assessor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Matt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Arko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Hancock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Ron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Blau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Ward I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Kevin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Hodur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Ward II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John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Slivon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Ward III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Lisa McKenzie – At-Large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Barry Givens – At-Large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Ted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Belej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At-Large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John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Haeussler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At-Large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City of Houghton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Council – 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Backon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 (Yes or No)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Eric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Waara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Assistant City Manager &amp; Clerk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Vollrath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MacInnes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&amp; Transit Director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Jodi Reynolds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Houghton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Backon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Megowen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Craig Kurtz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 Needham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Rachel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Lankton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Gernot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Joachim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2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Commission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Manager (Yes or No)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Clerk / Register of Deeds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Patricia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Janke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Controller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Eric Forsberg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Equalization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John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Partanen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Treasurer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Kathleen Beattie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50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Houghton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County Commissioners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US" sz="1000" b="0" i="0" u="none" strike="noStrike" baseline="30000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Tom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Tikkanen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 1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Koskela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 2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Anton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Pintar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 3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Scott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Ala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 4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Tim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Palosaari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District 5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8991600"/>
            <a:ext cx="3886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www.cityofhancock.com/info-council.php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www.cityofhancock.com/contact.php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http://www.cityofhoughton.com/info-council.php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www.cityofhoughton.com/contact.php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http://www.houghtoncounty.net/directory.shtml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://www.houghtoncounty.net/commissioners.shtml</a:t>
            </a:r>
          </a:p>
        </p:txBody>
      </p:sp>
    </p:spTree>
    <p:extLst>
      <p:ext uri="{BB962C8B-B14F-4D97-AF65-F5344CB8AC3E}">
        <p14:creationId xmlns:p14="http://schemas.microsoft.com/office/powerpoint/2010/main" val="42506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88076"/>
              </p:ext>
            </p:extLst>
          </p:nvPr>
        </p:nvGraphicFramePr>
        <p:xfrm>
          <a:off x="685800" y="1447800"/>
          <a:ext cx="6248400" cy="7701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12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House District 110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Baraga, Gogebic, Houghton, Iron,   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Keweenaw, Marquette, Ontonagon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Dianda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Alger, Baraga, Delta, Dickinson, Gogebic, 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Houghton, Iron, Keweenaw, Luce, Marquette, Menominee,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Ontonagon,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9289612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http://110.housedems.com/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34862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37895"/>
              </p:ext>
            </p:extLst>
          </p:nvPr>
        </p:nvGraphicFramePr>
        <p:xfrm>
          <a:off x="819148" y="17526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18,618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14,130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75.9%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4,488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Home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$85,700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3,493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1,799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Median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$586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9601200"/>
            <a:ext cx="6934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16624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56093"/>
              </p:ext>
            </p:extLst>
          </p:nvPr>
        </p:nvGraphicFramePr>
        <p:xfrm>
          <a:off x="685800" y="1752600"/>
          <a:ext cx="6400800" cy="33527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91628"/>
                <a:gridCol w="3347088"/>
                <a:gridCol w="1262084"/>
              </a:tblGrid>
              <a:tr h="56385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LIFE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64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Five Annual 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Technology University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Winter Carnival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Snow statues, various events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February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Copper Dog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Sled dog race, entertainment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February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Bridgefest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Parade, vendors on waterfront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June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Houghton County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Livestock, crafts, food, entertainment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August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Parade of Nations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Parade, multi-cultural food &amp; entertainment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September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511987"/>
              </p:ext>
            </p:extLst>
          </p:nvPr>
        </p:nvGraphicFramePr>
        <p:xfrm>
          <a:off x="685800" y="5105400"/>
          <a:ext cx="6400801" cy="2743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28800"/>
                <a:gridCol w="1143000"/>
                <a:gridCol w="1219200"/>
                <a:gridCol w="1170567"/>
                <a:gridCol w="1039234"/>
              </a:tblGrid>
              <a:tr h="3809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 PLACES</a:t>
                      </a:r>
                      <a:endParaRPr lang="en-US" sz="12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4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Cultural Places &amp; Amenities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Museums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Dance Companies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Symphony Orchestras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Theater Companies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229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Recreational Outlets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Swedetown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Trails (skiing, sledding, fishing), City of Hancock Recreational Area - Beach &amp; Campground, McLain's State Park, Houghton City Beach &amp; Waterfront Park (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Shutes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and Ladders), Lake Linden Village Recreation Area, MTU's Student Development Complex, Fort Wilkins, Quincy Mine, Mt. Bohemia, and Keweenaw National Historical Park.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8991600"/>
            <a:ext cx="3886200" cy="53860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en-US" dirty="0" smtClean="0">
                <a:latin typeface="Arial"/>
              </a:rPr>
              <a:t>  </a:t>
            </a:r>
            <a:endParaRPr lang="en-US" dirty="0">
              <a:latin typeface="Arial"/>
            </a:endParaRP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www.cityofhoughton.com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215559"/>
              </p:ext>
            </p:extLst>
          </p:nvPr>
        </p:nvGraphicFramePr>
        <p:xfrm>
          <a:off x="457198" y="1219200"/>
          <a:ext cx="6705601" cy="488960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80607"/>
                <a:gridCol w="1580607"/>
                <a:gridCol w="1245326"/>
                <a:gridCol w="1149531"/>
                <a:gridCol w="1149530"/>
              </a:tblGrid>
              <a:tr h="57500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CHARACTERISTICS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/>
                      </a:r>
                      <a:br>
                        <a:rPr lang="en-US" sz="1000" b="0" i="0" u="none" strike="noStrike" dirty="0" smtClean="0">
                          <a:effectLst/>
                          <a:latin typeface="Arial Black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Reported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% of Total Employed Persons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006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Present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Mining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910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650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Transportation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361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3,816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2,018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26.92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729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1,312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6,299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4,477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44.44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2,481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2,450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Agriculture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3,758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3,822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72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98.19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4367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Commute Times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b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Commute Time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33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Percentage (%)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Less than 15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54.80%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56%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305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15 - 29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34.64%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minutes</a:t>
                      </a:r>
                      <a:endParaRPr lang="en-US" sz="1000" baseline="50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25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Over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10.56%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7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35026"/>
              </p:ext>
            </p:extLst>
          </p:nvPr>
        </p:nvGraphicFramePr>
        <p:xfrm>
          <a:off x="457200" y="6096000"/>
          <a:ext cx="6705600" cy="32119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539439"/>
                <a:gridCol w="2166161"/>
              </a:tblGrid>
              <a:tr h="7051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Resident Employment Reported by Group Occupation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Latest Available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Executive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Professional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Technician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Sales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Administrative/Clerical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Service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Farming &amp; Forestry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Precision Production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Machine Operators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Transportation &amp; Public Utilities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Laborers/Handlers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Private Household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Protected Service</a:t>
                      </a:r>
                    </a:p>
                  </a:txBody>
                  <a:tcPr marL="2286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677400"/>
            <a:ext cx="7315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dirty="0">
                <a:latin typeface="Arial"/>
              </a:rPr>
              <a:t>1 http://www.michiganbusiness.org/site-selection/commercial-real-estate-database/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83882"/>
              </p:ext>
            </p:extLst>
          </p:nvPr>
        </p:nvGraphicFramePr>
        <p:xfrm>
          <a:off x="838200" y="1828800"/>
          <a:ext cx="6324601" cy="729805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57400"/>
                <a:gridCol w="1143000"/>
                <a:gridCol w="914400"/>
                <a:gridCol w="989827"/>
                <a:gridCol w="1219974"/>
              </a:tblGrid>
              <a:tr h="76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% of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Workforce Organized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16.3% – 16.9%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Union Elections –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Companies w/50 or more Employees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(Listing by Company, Last 5 Years  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Union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People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in Union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Chose Not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to Be in Union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Local School System,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Including </a:t>
                      </a:r>
                      <a:r>
                        <a:rPr lang="en-US" sz="1050" b="0" i="0" u="none" strike="noStrike" baseline="0" dirty="0" err="1" smtClean="0">
                          <a:effectLst/>
                          <a:latin typeface="Arial"/>
                        </a:rPr>
                        <a:t>Finlandia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 Michigan Education Association-MEA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500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35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Terry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LaJeuesse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906-482-7345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Cypress Manor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AFSCME MI Council #25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50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15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Roxanne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Bellair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906-482-6644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Michigan Technology University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AFSCME,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POA, UAW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Human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Resources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906-487-2280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Houghton County Medical Care Facility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ANA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Ms.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Nuttall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906-482-5050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Portage Health Systems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ANA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Jane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Manderfield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906-483-1000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effectLst/>
                          <a:latin typeface="Arial"/>
                        </a:rPr>
                        <a:t>Aspirus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 Keweenaw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ANA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Lindsey Jensen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906-337-6500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 County Courthouse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AFSCME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ANA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NALC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USW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 County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County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AFSCME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 County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County Corrections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POA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 County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80881"/>
              </p:ext>
            </p:extLst>
          </p:nvPr>
        </p:nvGraphicFramePr>
        <p:xfrm>
          <a:off x="838200" y="9525000"/>
          <a:ext cx="6324600" cy="304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3246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http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://www.bls.gov/ro5/unionmi.htm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3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86320"/>
              </p:ext>
            </p:extLst>
          </p:nvPr>
        </p:nvGraphicFramePr>
        <p:xfrm>
          <a:off x="457200" y="1905000"/>
          <a:ext cx="7010401" cy="3048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01486"/>
                <a:gridCol w="1257422"/>
                <a:gridCol w="856827"/>
                <a:gridCol w="922865"/>
                <a:gridCol w="1066800"/>
                <a:gridCol w="838200"/>
                <a:gridCol w="1066801"/>
              </a:tblGrid>
              <a:tr h="106465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COMPANIES THAT HAVE EXPANDED IN THE </a:t>
                      </a:r>
                      <a:endParaRPr lang="en-US" sz="16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WITHIN THE LAST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THREE YEARS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Type &amp;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Service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New to the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 Glass America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Hancock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Solarized Glass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 anticipated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9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Quincy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Woodwrights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Hancock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Skateboards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9525000"/>
            <a:ext cx="678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 Personal communication with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Phiil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Musser – Keweenaw Economic Development Alliance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0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09512"/>
              </p:ext>
            </p:extLst>
          </p:nvPr>
        </p:nvGraphicFramePr>
        <p:xfrm>
          <a:off x="762000" y="1447801"/>
          <a:ext cx="6324599" cy="78547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09800"/>
                <a:gridCol w="838200"/>
                <a:gridCol w="914400"/>
                <a:gridCol w="2362199"/>
              </a:tblGrid>
              <a:tr h="71946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RESEARCH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BASE</a:t>
                      </a:r>
                      <a:r>
                        <a:rPr lang="en-US" sz="1600" b="1" i="0" u="none" strike="noStrike" baseline="5000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  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Affiliation (e.g. Corporate,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Non-Profit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, University, Government, etc.)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1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Power Systems Research Center (APSRC)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Sustainable Iron and Steel Center (ASISC)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7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Biotechnology Research Center (BRC)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 for Agile and Interconnected Microgrids (AIM)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 for Computer Systems Research (CCSR)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2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Computational Science and Engineering Research Institute (CSERI)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Earth, Planetary and Space Sciences Institute (EPSSI)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9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 Superior Ecosystem Research Center (LaSER)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7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Ecosystem Science Center (ESC)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7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Lakes Research Center (GLRC)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Technological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9677400"/>
            <a:ext cx="6553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://www.mtu.edu/research/administration/vpr-office/centers-institutes/</a:t>
            </a:r>
          </a:p>
        </p:txBody>
      </p:sp>
    </p:spTree>
    <p:extLst>
      <p:ext uri="{BB962C8B-B14F-4D97-AF65-F5344CB8AC3E}">
        <p14:creationId xmlns:p14="http://schemas.microsoft.com/office/powerpoint/2010/main" val="340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2202</Words>
  <Application>Microsoft Office PowerPoint</Application>
  <PresentationFormat>Custom</PresentationFormat>
  <Paragraphs>879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245</cp:revision>
  <cp:lastPrinted>2014-06-25T14:31:21Z</cp:lastPrinted>
  <dcterms:created xsi:type="dcterms:W3CDTF">2013-12-19T16:04:12Z</dcterms:created>
  <dcterms:modified xsi:type="dcterms:W3CDTF">2014-07-17T16:39:20Z</dcterms:modified>
</cp:coreProperties>
</file>