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6" r:id="rId4"/>
    <p:sldId id="281" r:id="rId5"/>
    <p:sldId id="279" r:id="rId6"/>
    <p:sldId id="280" r:id="rId7"/>
    <p:sldId id="257" r:id="rId8"/>
    <p:sldId id="282" r:id="rId9"/>
    <p:sldId id="283" r:id="rId10"/>
    <p:sldId id="284" r:id="rId11"/>
    <p:sldId id="267" r:id="rId12"/>
    <p:sldId id="274" r:id="rId13"/>
    <p:sldId id="269" r:id="rId14"/>
    <p:sldId id="285" r:id="rId1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29" autoAdjust="0"/>
    <p:restoredTop sz="94660"/>
  </p:normalViewPr>
  <p:slideViewPr>
    <p:cSldViewPr>
      <p:cViewPr>
        <p:scale>
          <a:sx n="50" d="100"/>
          <a:sy n="50" d="100"/>
        </p:scale>
        <p:origin x="1950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9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6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2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2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3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8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8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825079"/>
              </p:ext>
            </p:extLst>
          </p:nvPr>
        </p:nvGraphicFramePr>
        <p:xfrm>
          <a:off x="939737" y="1600201"/>
          <a:ext cx="5892926" cy="708416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205340"/>
                <a:gridCol w="1687586"/>
              </a:tblGrid>
              <a:tr h="4861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DEMOGRAPHIC CHARACTERISTICS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444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Population (2013)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26,098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837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Households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2  </a:t>
                      </a: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2012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Households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11,322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Households 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7,583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Non-family Households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3,739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Household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Income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$44,272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Household Income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$56,705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Household Income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Distribution</a:t>
                      </a:r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Percent (%)</a:t>
                      </a:r>
                      <a:endParaRPr lang="en-US" sz="1000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Under - $35,000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40.8%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16.5%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50,000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74,999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18.4%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$200,000 – Above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4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Workforce Education Attainment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25 - 64 Years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Age)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 3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Percent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(%)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(2008-2012)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1.4%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 Grade, No Diploma</a:t>
                      </a: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4.7%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School Graduate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42.5%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College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23.5%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8.8%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Bachelors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12.5%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Graduate/Professional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6.4%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100.00%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85800" y="9372600"/>
            <a:ext cx="63627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factfinder2.census.gov/faces/tableservices/jsf/pages/productview.xhtml?pid=PEP_2013_PEPANNRES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http://factfinder2.census.gov/faces/tableservices/jsf/pages/productview.xhtml?pid=ACS_12_5YR_S1901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http://factfinder2.census.gov/faces/tableservices/jsf/pages/productview.xhtml?pid=ACS_12_5YR_S1501</a:t>
            </a:r>
          </a:p>
        </p:txBody>
      </p:sp>
    </p:spTree>
    <p:extLst>
      <p:ext uri="{BB962C8B-B14F-4D97-AF65-F5344CB8AC3E}">
        <p14:creationId xmlns:p14="http://schemas.microsoft.com/office/powerpoint/2010/main" val="35688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130221"/>
              </p:ext>
            </p:extLst>
          </p:nvPr>
        </p:nvGraphicFramePr>
        <p:xfrm>
          <a:off x="762000" y="1752601"/>
          <a:ext cx="6400799" cy="48006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72526"/>
                <a:gridCol w="970674"/>
                <a:gridCol w="914400"/>
                <a:gridCol w="685800"/>
                <a:gridCol w="2057399"/>
              </a:tblGrid>
              <a:tr h="87915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VOCATIONAL/TECHNICAL CENTER RESOURCES EXCLUDING COMMUNITY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COLLEGES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086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US" sz="1000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Program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5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Kingsford High School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Kingsford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Dickinson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572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Machine Trades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5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Iron Mountain Schools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3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Iron Mountain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Dickinson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384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Electronic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Technology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5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North Dickinson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County School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Felch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Dickinson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317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Medical/Lab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5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Norway-Vulcan Schools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5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Norway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Dickinson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249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Engineering,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Computer Science, 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Printing, Graphic Arts, 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Plastics Tech, Office Science, Customer Service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4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Dickinson-Iron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Intermediate School District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6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Kingsford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Dickinson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Articulated College Credit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09600" y="8915400"/>
            <a:ext cx="55054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http://http://www.dickinsonchamber.com/education</a:t>
            </a:r>
          </a:p>
          <a:p>
            <a:pPr font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http://www.kingsford.org </a:t>
            </a:r>
          </a:p>
          <a:p>
            <a:pPr font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http://www.imschools.org</a:t>
            </a:r>
          </a:p>
          <a:p>
            <a:pPr font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 http://www.gonordics.com</a:t>
            </a:r>
          </a:p>
          <a:p>
            <a:pPr font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5 http://www.norway.k12.mi.us</a:t>
            </a:r>
          </a:p>
          <a:p>
            <a:pPr font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6 http://www.diisd.org/technicaleducation</a:t>
            </a:r>
          </a:p>
        </p:txBody>
      </p:sp>
    </p:spTree>
    <p:extLst>
      <p:ext uri="{BB962C8B-B14F-4D97-AF65-F5344CB8AC3E}">
        <p14:creationId xmlns:p14="http://schemas.microsoft.com/office/powerpoint/2010/main" val="411713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925033"/>
              </p:ext>
            </p:extLst>
          </p:nvPr>
        </p:nvGraphicFramePr>
        <p:xfrm>
          <a:off x="609599" y="1600200"/>
          <a:ext cx="6477001" cy="696431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31698"/>
                <a:gridCol w="1288183"/>
                <a:gridCol w="1222227"/>
                <a:gridCol w="1308108"/>
                <a:gridCol w="1026785"/>
              </a:tblGrid>
              <a:tr h="58521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TAXATION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67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Corporate Income Tax/Franchise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67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Personal Income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4.33%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16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Sales/Use Tax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Rate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Sales Tax Rate by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Utility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Electric Power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Natural Gas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Fuel Oil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.19/gal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94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TOTAL</a:t>
                      </a:r>
                      <a:r>
                        <a:rPr lang="en-US" sz="1600" b="1" i="0" u="none" strike="noStrike" baseline="0" dirty="0" smtClean="0">
                          <a:effectLst/>
                          <a:latin typeface="Arial Black"/>
                        </a:rPr>
                        <a:t> PROPERTY TAX RATES</a:t>
                      </a:r>
                      <a:endParaRPr lang="en-US" sz="1600" b="1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MILLAGE </a:t>
                      </a: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(2013)</a:t>
                      </a:r>
                      <a:r>
                        <a:rPr lang="en-US" sz="12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6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6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Dickinson County Townships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Principal Residence or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Ag Exemption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Non Homestead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Industrial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Commercial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76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Breen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25.4421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43.4421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19.4421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31.4421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7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Breitung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26.2927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44.2927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20.2927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32.2927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Felch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22.6770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40.6770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16.6770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28.6770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Norway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26.6478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44.6100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20.6478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32.6100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Sagola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24.9930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42.9930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18.9930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30.9930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Waucedah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26.6698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44.6320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20.6678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32.6320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 Branch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26.6698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44.6320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20.6698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32.6320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Iron Mountain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City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43.9449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42.8249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61.8819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60.8249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37.9449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36.8249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49.8819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48.8249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Kingsford City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43.5887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61.5887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37.5887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49.5887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Norway City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41.7779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59.7401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35.7779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47.7401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95250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://www.michiganbusiness.org/site-selection/commercial-real-estate-database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://www.michigan.gov/documents/taxes/2013_Total_Rates_450527_7.pdf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448285"/>
              </p:ext>
            </p:extLst>
          </p:nvPr>
        </p:nvGraphicFramePr>
        <p:xfrm>
          <a:off x="685799" y="2057400"/>
          <a:ext cx="6629402" cy="488291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17574"/>
                <a:gridCol w="958468"/>
                <a:gridCol w="958468"/>
                <a:gridCol w="1401122"/>
                <a:gridCol w="896885"/>
                <a:gridCol w="896885"/>
              </a:tblGrid>
              <a:tr h="533400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RESEARCH BASE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Name of Center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Affiliation (e.g. Corporate, Non-Profit, University, Government, etc.)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Research Specialty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Annual Funding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(If available)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63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Dickinson Area Partnership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Economic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Development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Chamber of Commerce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Iron Mountain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Dickinson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Non-Profit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Economic Growth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N/A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Tourism Association of Dickinson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County 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Iron Mountain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Dickinson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Non-Profit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Tourism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$84,690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/>
                      </a:r>
                      <a:br>
                        <a:rPr lang="en-US" sz="100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(2012)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Dickinson County Economic 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Development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Corporation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3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Iron Mountain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Dickinson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Government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Economic Growth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Michigan State 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University Extension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4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Norway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Dickinson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Geology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Dickinson County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Genealogy Society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5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Iron Mountain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Dickinson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Non-Profit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Genealogy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Dickinson County 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Bike Path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6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Iron Mountain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Dickinson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Non-Profit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Bike Path System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85800" y="8915400"/>
            <a:ext cx="38862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ctr"/>
            <a:r>
              <a:rPr lang="en-US" sz="900" dirty="0">
                <a:latin typeface="Arial"/>
              </a:rPr>
              <a:t>1 http://www.dickinsonchamber.com/economicdevelopment</a:t>
            </a:r>
          </a:p>
          <a:p>
            <a:pPr fontAlgn="ctr"/>
            <a:r>
              <a:rPr lang="en-US" sz="900" dirty="0">
                <a:latin typeface="Arial"/>
              </a:rPr>
              <a:t>2 http://www.ironmountain.org</a:t>
            </a:r>
          </a:p>
          <a:p>
            <a:pPr fontAlgn="ctr"/>
            <a:r>
              <a:rPr lang="en-US" sz="900" dirty="0">
                <a:latin typeface="Arial"/>
              </a:rPr>
              <a:t>3 http://www.epeda.com/links</a:t>
            </a:r>
          </a:p>
          <a:p>
            <a:pPr fontAlgn="ctr"/>
            <a:r>
              <a:rPr lang="en-US" sz="900" dirty="0">
                <a:latin typeface="Arial"/>
              </a:rPr>
              <a:t>4 http://msue.anr.msu.edu/county/info/dickinson</a:t>
            </a:r>
          </a:p>
          <a:p>
            <a:pPr fontAlgn="ctr"/>
            <a:r>
              <a:rPr lang="en-US" sz="900" dirty="0">
                <a:latin typeface="Arial"/>
              </a:rPr>
              <a:t>5 http://www.dickinsoncountygenealogicalsociety.org</a:t>
            </a:r>
          </a:p>
          <a:p>
            <a:pPr fontAlgn="ctr"/>
            <a:r>
              <a:rPr lang="en-US" sz="900" dirty="0">
                <a:latin typeface="Arial"/>
              </a:rPr>
              <a:t>6 http://www.dcbikepath.org/</a:t>
            </a:r>
          </a:p>
        </p:txBody>
      </p:sp>
    </p:spTree>
    <p:extLst>
      <p:ext uri="{BB962C8B-B14F-4D97-AF65-F5344CB8AC3E}">
        <p14:creationId xmlns:p14="http://schemas.microsoft.com/office/powerpoint/2010/main" val="34096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012115"/>
              </p:ext>
            </p:extLst>
          </p:nvPr>
        </p:nvGraphicFramePr>
        <p:xfrm>
          <a:off x="247650" y="1219200"/>
          <a:ext cx="7315199" cy="511376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81199"/>
                <a:gridCol w="937731"/>
                <a:gridCol w="662469"/>
                <a:gridCol w="490530"/>
                <a:gridCol w="500070"/>
                <a:gridCol w="685800"/>
                <a:gridCol w="990600"/>
                <a:gridCol w="1066800"/>
              </a:tblGrid>
              <a:tr h="40830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ENVIRONMENTAL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28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Area in Attainment for Federal Air Pollution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Regulations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 Black"/>
                        </a:rPr>
                        <a:t>No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32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Ozone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32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Carbon Monoxide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32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Particular Matter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32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Lead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32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Sulfur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32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Nitrogen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48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 Instituted a One-Stop Air &amp; Water Quality Permitting System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69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Average Permit Approval Time From Date of Completed Routine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Application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Average Time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07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Air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160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414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Water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180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32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Hazardous Waste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140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315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Nearest Licensed Hazardous Waste Disposal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Site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Name of Site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Address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0972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800" b="0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1005 East Blvd., Kingsford, MI 49802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906-774-9006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71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Great American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Disposal 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52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# of Licensed Hazardous Waste Haulers Serving the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Number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16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Great American Disposal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Recycling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Center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Contact Information</a:t>
                      </a: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Name of Agency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</a:rPr>
                        <a:t>Address</a:t>
                      </a:r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</a:rPr>
                        <a:t>Phone</a:t>
                      </a:r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4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Air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Quality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Michigan Department of Environmental Quality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>1504 W. Washington, </a:t>
                      </a:r>
                      <a:br>
                        <a:rPr lang="fr-FR" sz="100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>Marquette, MI 49855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>906-228-4853</a:t>
                      </a:r>
                      <a:endParaRPr lang="fr-F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4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Water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Quality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5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Dickinson-Iron 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Health Department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000" b="0" i="0" u="none" strike="noStrike" dirty="0" smtClean="0">
                          <a:effectLst/>
                          <a:latin typeface="Arial"/>
                        </a:rPr>
                        <a:t>818 Pyle Drive, </a:t>
                      </a:r>
                      <a:br>
                        <a:rPr lang="nn-NO" sz="100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nn-NO" sz="1000" b="0" i="0" u="none" strike="noStrike" dirty="0" smtClean="0">
                          <a:effectLst/>
                          <a:latin typeface="Arial"/>
                        </a:rPr>
                        <a:t>Kingsford, MI 49802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nn-NO" sz="1000" b="0" i="0" u="none" strike="noStrike" dirty="0" smtClean="0">
                          <a:effectLst/>
                          <a:latin typeface="Arial"/>
                        </a:rPr>
                        <a:t>906-774-1868</a:t>
                      </a:r>
                      <a:endParaRPr lang="nn-N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Hazardous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Waste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3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Dickinson County 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Solid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Waste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N2500 Baker Drive, </a:t>
                      </a:r>
                      <a:br>
                        <a:rPr lang="en-US" sz="100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Quinnessec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, MI 49876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906-779-5868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8719572"/>
            <a:ext cx="740092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>
                <a:latin typeface="Arial"/>
              </a:rPr>
              <a:t>1 Hare, Chris. District Supervisor, Air Quality Division, Dept. of Environmental Quality. Personal communication. April 28, 2014</a:t>
            </a:r>
          </a:p>
          <a:p>
            <a:pPr fontAlgn="ctr"/>
            <a:r>
              <a:rPr lang="en-US" sz="900" dirty="0">
                <a:latin typeface="Arial"/>
              </a:rPr>
              <a:t>2 http://greatamericandisposal.com/information/locations-hours/</a:t>
            </a:r>
          </a:p>
          <a:p>
            <a:pPr fontAlgn="ctr"/>
            <a:r>
              <a:rPr lang="en-US" sz="900" dirty="0">
                <a:latin typeface="Arial"/>
              </a:rPr>
              <a:t>3 http://www.yellowpages.com/quinnesec-mi/mip/dickinson-county-solid-waste-470250507</a:t>
            </a:r>
          </a:p>
          <a:p>
            <a:pPr fontAlgn="ctr"/>
            <a:r>
              <a:rPr lang="en-US" sz="900" dirty="0">
                <a:latin typeface="Arial"/>
              </a:rPr>
              <a:t>4 http://www.michigan.gov/deq/0,1607,7-135-3306_3329-12306--,00.html</a:t>
            </a:r>
          </a:p>
          <a:p>
            <a:pPr fontAlgn="ctr"/>
            <a:r>
              <a:rPr lang="en-US" sz="900" dirty="0">
                <a:latin typeface="Arial"/>
              </a:rPr>
              <a:t>5 http://www.didhd.org</a:t>
            </a:r>
            <a:r>
              <a:rPr lang="en-US" sz="900" dirty="0" smtClean="0">
                <a:latin typeface="Arial"/>
              </a:rPr>
              <a:t>/</a:t>
            </a:r>
          </a:p>
          <a:p>
            <a:pPr fontAlgn="ctr"/>
            <a:r>
              <a:rPr lang="en-US" sz="900" dirty="0" smtClean="0">
                <a:latin typeface="Arial"/>
              </a:rPr>
              <a:t>6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www.michigan.gov/documents/deq/DEQ-OWMRP-SWS-SolidWasteAnnualReportFY2013_447054_7.pdf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http://www.michigan.gov/documents/treasury/227507DickinsonCoSolidWasteMgmtAuth20110606_354902_7.pdf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http://www.yellowbook.com/profile/wood-island-waste-management-inc_1631148241.html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sz="900" dirty="0" smtClean="0">
                <a:latin typeface="Arial"/>
              </a:rPr>
              <a:t>http</a:t>
            </a:r>
            <a:r>
              <a:rPr lang="en-US" sz="900" dirty="0">
                <a:latin typeface="Arial"/>
              </a:rPr>
              <a:t>://www.michigan.gov/deq/0,1607,7-135-3312_4123-213312--,00.html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320128"/>
              </p:ext>
            </p:extLst>
          </p:nvPr>
        </p:nvGraphicFramePr>
        <p:xfrm>
          <a:off x="247650" y="6331973"/>
          <a:ext cx="7315201" cy="238759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66799"/>
                <a:gridCol w="1524002"/>
                <a:gridCol w="1066800"/>
                <a:gridCol w="914400"/>
                <a:gridCol w="1600200"/>
                <a:gridCol w="1143000"/>
              </a:tblGrid>
              <a:tr h="672373"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Landfill Contact Information 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Name of Agency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Capacity Remaining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(Cubic Yards)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Projected  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Years of Remaining Capacity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Dickinson County Solid Waste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N2500 Baler Drive, </a:t>
                      </a:r>
                      <a:br>
                        <a:rPr lang="en-US" sz="100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Quinnesec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, MI 49876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7</a:t>
                      </a:r>
                      <a:endParaRPr lang="en-US" sz="1000" baseline="50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5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906-774-5680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027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Wood Island Waste Management,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Inc.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362,047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E10081 State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Hwy M28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Wetmore, MI 49895 </a:t>
                      </a:r>
                      <a:r>
                        <a:rPr lang="en-US" sz="1000" baseline="5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baseline="5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906-387-2646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828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Environs, Inc.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2,836,218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years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6111 W. Elmwood Rd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Menominee, MI 49858 </a:t>
                      </a:r>
                      <a:r>
                        <a:rPr lang="en-US" sz="1000" baseline="5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000" baseline="5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199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Niagara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Development LLC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2,003,927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l" fontAlgn="ctr"/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Verso Paper Corp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42861"/>
              </p:ext>
            </p:extLst>
          </p:nvPr>
        </p:nvGraphicFramePr>
        <p:xfrm>
          <a:off x="838200" y="2362200"/>
          <a:ext cx="6095999" cy="232285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274912"/>
                <a:gridCol w="1410544"/>
                <a:gridCol w="1410543"/>
              </a:tblGrid>
              <a:tr h="762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INTERNATIONAL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RESOURCES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6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International Air Transportation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Connections Through: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Name of Airport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City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4541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St. Paul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Minneapolis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MN, and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Rhinelander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Ford Airport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Iron Mountain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9144000"/>
            <a:ext cx="25146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1"/>
              </a:rPr>
              <a:t>1 http</a:t>
            </a:r>
            <a:r>
              <a:rPr lang="en-US" sz="900" dirty="0">
                <a:latin typeface="Arial1"/>
              </a:rPr>
              <a:t>://www.fordairport.org</a:t>
            </a:r>
            <a:r>
              <a:rPr lang="en-US" sz="900" u="sng" dirty="0">
                <a:latin typeface="Arial1"/>
              </a:rPr>
              <a:t>/</a:t>
            </a:r>
            <a:r>
              <a:rPr lang="en-US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448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881130"/>
              </p:ext>
            </p:extLst>
          </p:nvPr>
        </p:nvGraphicFramePr>
        <p:xfrm>
          <a:off x="990600" y="1828800"/>
          <a:ext cx="5745571" cy="691290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649214"/>
                <a:gridCol w="2096357"/>
              </a:tblGrid>
              <a:tr h="4881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96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32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City of Iron Mountain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Council-Manager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Mayor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Dale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/>
                        </a:rPr>
                        <a:t>Alessandrini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City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Manager (Yes or No)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Jordan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Stanchina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marL="0" marR="0" indent="0" algn="l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Clerk &amp; Treasurer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Isaac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Micheau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marL="0" marR="0" indent="0" algn="l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Assessor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Patti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Roell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City of Iron Mountain</a:t>
                      </a:r>
                    </a:p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City Council Members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Dale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Alessandrini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– Ward 1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Bill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Revord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– Ward 2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Amanda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List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– Ward 3</a:t>
                      </a:r>
                    </a:p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"/>
                        </a:rPr>
                        <a:t>At-Large Members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Rick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Zolner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Robert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Moraska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Brad Coe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Kay Villa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 gridSpan="2"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of Kingsford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627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(Structure)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Council-Manager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Dennis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Baldinelli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Manager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(Yes or No)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Tony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Edlebeck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– Manager/Clerk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Treasurer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Tina Martinson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of Kingsford</a:t>
                      </a:r>
                    </a:p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Council Members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Brian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Smeester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Mike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Flaminio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Cynthia Dixon-Miller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Dennis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Baldinelli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Joseph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Groeneveld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of Norway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(Structure)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Council-Manager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Jeremy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Oja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Manager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(Yes or No)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Ray Anderson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Treasurer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Mary Pollard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of Norway</a:t>
                      </a:r>
                    </a:p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Council Members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Paul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Hayes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Christopher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/>
                        </a:rPr>
                        <a:t>Gotstein</a:t>
                      </a:r>
                      <a:endParaRPr lang="en-US" sz="1000" b="0" i="0" u="none" strike="noStrike" baseline="0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Lee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/>
                        </a:rPr>
                        <a:t>Menghini</a:t>
                      </a:r>
                      <a:endParaRPr lang="en-US" sz="1000" b="0" i="0" u="none" strike="noStrike" baseline="0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George Bal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96012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>
                <a:latin typeface="Arial"/>
              </a:rPr>
              <a:t>1 </a:t>
            </a:r>
            <a:r>
              <a:rPr lang="en-US" sz="900" dirty="0" smtClean="0">
                <a:latin typeface="Arial"/>
              </a:rPr>
              <a:t>http</a:t>
            </a:r>
            <a:r>
              <a:rPr lang="en-US" sz="900" dirty="0">
                <a:latin typeface="Arial"/>
              </a:rPr>
              <a:t>://www.dickinsoncountymi.gov/images/file/DICKINSON%20COUNTY%20ELECTED%20OFFICIALS.pdf</a:t>
            </a:r>
          </a:p>
          <a:p>
            <a:pPr fontAlgn="ctr"/>
            <a:endParaRPr lang="en-US" sz="9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582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442301"/>
              </p:ext>
            </p:extLst>
          </p:nvPr>
        </p:nvGraphicFramePr>
        <p:xfrm>
          <a:off x="914400" y="1905000"/>
          <a:ext cx="5745571" cy="434959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649214"/>
                <a:gridCol w="2096357"/>
              </a:tblGrid>
              <a:tr h="5580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26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8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County Manager (Yes or No)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8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Board of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Commissioners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8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8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ext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Election Date</a:t>
                      </a:r>
                    </a:p>
                  </a:txBody>
                  <a:tcPr marL="6858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0059">
                <a:tc>
                  <a:txBody>
                    <a:bodyPr/>
                    <a:lstStyle/>
                    <a:p>
                      <a:pPr marL="0" marR="0" indent="0" algn="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Dickinson County Commissioners</a:t>
                      </a:r>
                    </a:p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Joe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Stevens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Ann Martin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Barbara Kramer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Henry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Wender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John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Degenare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Jr.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849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Controller/ Administrator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Nicole Frost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849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County Clerk/ Register of Deeds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Dolly Cook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849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County Treasurer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Lorna Carey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849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Sheriff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Scott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Celello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849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Prosecuting Attorney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Lisa Richards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849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Mine Inspector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Steven Smith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849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Drain Commissioner 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Kevin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Trevillian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849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Equalization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Sid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Bray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85800" y="9531519"/>
            <a:ext cx="74676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>
                <a:latin typeface="Arial"/>
              </a:rPr>
              <a:t>1 </a:t>
            </a:r>
            <a:r>
              <a:rPr lang="en-US" sz="900" dirty="0" smtClean="0">
                <a:latin typeface="Arial"/>
              </a:rPr>
              <a:t>http</a:t>
            </a:r>
            <a:r>
              <a:rPr lang="en-US" sz="900" dirty="0">
                <a:latin typeface="Arial"/>
              </a:rPr>
              <a:t>://</a:t>
            </a:r>
            <a:r>
              <a:rPr lang="en-US" sz="900" dirty="0" smtClean="0">
                <a:latin typeface="Arial"/>
              </a:rPr>
              <a:t>www.dickinsoncountymi.gov/images/file/DICKINSON%20COUNTY%20ELECTED%20OFFICIALS.pdf &amp; </a:t>
            </a:r>
          </a:p>
          <a:p>
            <a:pPr fontAlgn="ctr"/>
            <a:r>
              <a:rPr lang="en-US" sz="900" dirty="0" smtClean="0">
                <a:latin typeface="Arial"/>
              </a:rPr>
              <a:t>Personal communication with Bruce Orttenburger: Dickinson Area Partnership</a:t>
            </a:r>
            <a:endParaRPr lang="en-US" sz="900" dirty="0">
              <a:latin typeface="Arial"/>
            </a:endParaRPr>
          </a:p>
          <a:p>
            <a:pPr fontAlgn="ctr"/>
            <a:endParaRPr lang="en-US" sz="9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157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193492"/>
              </p:ext>
            </p:extLst>
          </p:nvPr>
        </p:nvGraphicFramePr>
        <p:xfrm>
          <a:off x="685800" y="1447800"/>
          <a:ext cx="6248400" cy="753522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60151"/>
                <a:gridCol w="2188249"/>
              </a:tblGrid>
              <a:tr h="533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Bicameral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Upper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Upper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Lower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Lower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Representative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775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Legislative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 District 108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Represents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Counties: Delta, Dickinson, Menominee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 McBroom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Senator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Legislative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Senate District 38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Represents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Counties: Alger, Baraga, Delta, Dickinson, Gogebic,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Houghton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Iron, Keweenaw, Luce, Marquette, Menominee,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Ontonagon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Schoolcraft </a:t>
                      </a:r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Casperson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Governor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Rick Snyder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. 1, 2015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Allowed to Run for Another Term (Yes or No)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Nov.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4, 2014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Government Representation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9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Congressional Districts Listed by District # in the Service Area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(By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District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19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Congresspersons Serving the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5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Dan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Benishek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2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Senators Serving Area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Carl Levin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Debbie Stabenow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2017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9273570"/>
            <a:ext cx="3886201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http://www.michigan.gov/som/0,4669,7-192-29701_29704---,00.html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://gophouse.org/representatives/up/mcbroom/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://www.senatortomcasperson.com/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://www.michigan.gov/snyder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://www.contactingthecongress.org</a:t>
            </a:r>
          </a:p>
        </p:txBody>
      </p:sp>
    </p:spTree>
    <p:extLst>
      <p:ext uri="{BB962C8B-B14F-4D97-AF65-F5344CB8AC3E}">
        <p14:creationId xmlns:p14="http://schemas.microsoft.com/office/powerpoint/2010/main" val="1473928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46021"/>
              </p:ext>
            </p:extLst>
          </p:nvPr>
        </p:nvGraphicFramePr>
        <p:xfrm>
          <a:off x="819148" y="1752600"/>
          <a:ext cx="6400802" cy="558733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86200"/>
                <a:gridCol w="1257301"/>
                <a:gridCol w="1257301"/>
              </a:tblGrid>
              <a:tr h="51276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QUALITY OF LIFE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Housing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1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2012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0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Number of Housing Units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13,995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Occupied Housing Units 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11,322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80.9%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Vacant Housing Units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2,673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Homeowner Vacancy Rate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5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1000" b="0" i="0" u="none" strike="noStrike" baseline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Home Value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$87,000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Number of Single Family Homes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For </a:t>
                      </a:r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Sale by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Price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Number (#)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Percent (%)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$50,000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1,726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$50,000 - $99,999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3,492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37.9%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1,598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17.4%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$200,000 - $299,999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10.8%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$300,000 - $499,999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$500,000 - $999,999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 or more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5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Rentals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Average Monthly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Median Rent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$554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Rental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Vacancy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Rate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2.2%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9677400"/>
            <a:ext cx="70104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://factfinder2.census.gov/faces/tableservices/jsf/pages/productview.xhtml?pid=ACS_12_5YR_DP04</a:t>
            </a:r>
          </a:p>
        </p:txBody>
      </p:sp>
    </p:spTree>
    <p:extLst>
      <p:ext uri="{BB962C8B-B14F-4D97-AF65-F5344CB8AC3E}">
        <p14:creationId xmlns:p14="http://schemas.microsoft.com/office/powerpoint/2010/main" val="103451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684526"/>
              </p:ext>
            </p:extLst>
          </p:nvPr>
        </p:nvGraphicFramePr>
        <p:xfrm>
          <a:off x="685800" y="2209801"/>
          <a:ext cx="6400800" cy="281940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91628"/>
                <a:gridCol w="3313772"/>
                <a:gridCol w="1295400"/>
              </a:tblGrid>
              <a:tr h="53753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QUALITY OF LIFE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8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effectLst/>
                          <a:latin typeface="Arial Black"/>
                        </a:rPr>
                        <a:t>Culture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0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Top Five Annual Event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Event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Dates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Dickinson County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Fair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County Fair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Labor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D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Weekend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Italian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Fest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Italian Fest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August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Pine Mountain Music Fest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Music Festival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June &amp; July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Tour de Dickinson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Family Bike Ride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August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Art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For All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3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Midwest Arts and Craft Show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891516"/>
              </p:ext>
            </p:extLst>
          </p:nvPr>
        </p:nvGraphicFramePr>
        <p:xfrm>
          <a:off x="685801" y="5029200"/>
          <a:ext cx="6400800" cy="301125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81991"/>
                <a:gridCol w="5018809"/>
              </a:tblGrid>
              <a:tr h="30480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# Of Cultural Places &amp;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Amenities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4</a:t>
                      </a:r>
                      <a:endParaRPr lang="en-US" sz="1000" b="0" i="0" u="none" strike="noStrike" baseline="30000" dirty="0">
                        <a:effectLst/>
                        <a:latin typeface="Arial Black"/>
                      </a:endParaRPr>
                    </a:p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Museums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060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WWII Glider Military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Museum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(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Iron Mountain), </a:t>
                      </a:r>
                      <a:br>
                        <a:rPr lang="en-US" sz="100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The Menominee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Range Historical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Museum (Iron Mountain), </a:t>
                      </a:r>
                      <a:br>
                        <a:rPr lang="en-US" sz="100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Jake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Menghini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 Historical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Museum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(Norway),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1XL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Historical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Museum (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Hermonsville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),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Cornish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Pumping and Mining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Museum (Iron Mountain)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634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Dance Companies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17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Julies Top Hats Dance Studio (Kingsford), 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Northern Michigan Dance Academy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(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Kingsford), 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Donna's School of Dance (Kingsford)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728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Theater Companies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7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Dickinson Community Theatre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(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Iron Mountain)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" y="9296400"/>
            <a:ext cx="38862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http://www.ironmountain.org/festivals,-fairs-and-arts-25/</a:t>
            </a:r>
          </a:p>
          <a:p>
            <a:pPr font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http://www.tourdedickinson.com</a:t>
            </a:r>
          </a:p>
          <a:p>
            <a:pPr font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http://www.artsforallfestival.org</a:t>
            </a:r>
          </a:p>
          <a:p>
            <a:pPr font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 http://www.ironmountain.org/thing-to-do-5/</a:t>
            </a:r>
          </a:p>
        </p:txBody>
      </p:sp>
    </p:spTree>
    <p:extLst>
      <p:ext uri="{BB962C8B-B14F-4D97-AF65-F5344CB8AC3E}">
        <p14:creationId xmlns:p14="http://schemas.microsoft.com/office/powerpoint/2010/main" val="323438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333225"/>
              </p:ext>
            </p:extLst>
          </p:nvPr>
        </p:nvGraphicFramePr>
        <p:xfrm>
          <a:off x="685800" y="1676400"/>
          <a:ext cx="6400798" cy="723900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657600"/>
                <a:gridCol w="1524000"/>
                <a:gridCol w="1219198"/>
              </a:tblGrid>
              <a:tr h="47618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LABOR FORCE </a:t>
                      </a:r>
                      <a:r>
                        <a:rPr lang="en-US" sz="1600" b="0" i="0" u="none" strike="noStrike" dirty="0" smtClean="0">
                          <a:effectLst/>
                          <a:latin typeface="Arial Black"/>
                        </a:rPr>
                        <a:t>CHARACTERISTICS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1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2008-2012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 Number Employed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% of Total Employed Persons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43"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Non-Agricultural Employment Reported by Place of Work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Mining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1.23%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Construction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6.10%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Manufacturing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2,111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17.71%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Transportation and public utilities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Wholesale trade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11.61%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Retail trade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1,650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4.16%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15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Finance,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insurance and real estate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1.89%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2089">
                <a:tc gridSpan="3">
                  <a:txBody>
                    <a:bodyPr/>
                    <a:lstStyle/>
                    <a:p>
                      <a:pPr marL="0" marR="0" indent="0" algn="ctr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effectLst/>
                          <a:latin typeface="Times New Roman"/>
                        </a:rPr>
                        <a:t> </a:t>
                      </a:r>
                      <a:r>
                        <a:rPr lang="en-US" sz="1050" b="0" i="0" u="none" strike="noStrike" dirty="0" smtClean="0">
                          <a:effectLst/>
                          <a:latin typeface="Arial Black"/>
                        </a:rPr>
                        <a:t>Industry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/>
                </a:tc>
              </a:tr>
              <a:tr h="18633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Agriculture,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forestry, fishing, hunting, mining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138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1.2%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8633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Construction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736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6.4%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8633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Manufacturing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2,042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17.7%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8633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Wholesale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trade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337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2.9%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8633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Retail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trade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1,736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15.0%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8633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Transportation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and public utilities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824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7.1%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8633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Information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203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1.8%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8633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Finance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and insurance, real estate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453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3.9%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3535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Professional, scientific, management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738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6.4%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8633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Educational, healthcare, social services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2,605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22.5%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513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Arts, entertainment, recreation, accommodation, </a:t>
                      </a:r>
                    </a:p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food services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744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6.4%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8633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Other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551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4.8%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8633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Public administration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446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3.9%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495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Resident Employment Reported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By 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Group Occupation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8633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Management, business, science and arts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3,093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26.8%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8633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Service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2,071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17.9%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8633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Sales and office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3,226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27.9%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8633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Natural resources, construction, maintenance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1,298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11.2%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8633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Production, transportation,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material moving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1,865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16.1%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420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*Services includes Professional, Technical, Scientific, Administrative, Support, Waste and Remediation, Educational, Food and Accommodation, and other services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" y="9372600"/>
            <a:ext cx="69342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 smtClean="0">
                <a:latin typeface="Arial"/>
              </a:rPr>
              <a:t>1 </a:t>
            </a:r>
            <a:r>
              <a:rPr lang="en-US" sz="900" dirty="0">
                <a:latin typeface="Arial"/>
              </a:rPr>
              <a:t>http://</a:t>
            </a:r>
            <a:r>
              <a:rPr lang="en-US" sz="900" dirty="0" smtClean="0">
                <a:latin typeface="Arial"/>
              </a:rPr>
              <a:t>factfinder2.census.gov/faces/tableservices/jsf/pages/productview.xhtml?pid=ACS_12_5YR_DP03</a:t>
            </a:r>
          </a:p>
        </p:txBody>
      </p:sp>
      <p:sp>
        <p:nvSpPr>
          <p:cNvPr id="3" name="Rectangle 2"/>
          <p:cNvSpPr/>
          <p:nvPr/>
        </p:nvSpPr>
        <p:spPr>
          <a:xfrm>
            <a:off x="-3733800" y="2819400"/>
            <a:ext cx="38862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13091"/>
              </p:ext>
            </p:extLst>
          </p:nvPr>
        </p:nvGraphicFramePr>
        <p:xfrm>
          <a:off x="304801" y="3962400"/>
          <a:ext cx="7086600" cy="366507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322833"/>
                <a:gridCol w="3763767"/>
              </a:tblGrid>
              <a:tr h="52290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LABOR - MANAGEMENT RELATIONS</a:t>
                      </a:r>
                    </a:p>
                  </a:txBody>
                  <a:tcPr marL="8685" marR="8685" marT="86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4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effectLst/>
                          <a:latin typeface="Arial Black" panose="020B0A04020102020204" pitchFamily="34" charset="0"/>
                        </a:rPr>
                        <a:t>Is the State Right to </a:t>
                      </a:r>
                      <a:r>
                        <a:rPr lang="en-US" sz="105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Work </a:t>
                      </a:r>
                      <a:r>
                        <a:rPr lang="en-US" sz="105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en-US" sz="105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04223" marR="8685" marT="86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Yes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8685" marR="8685" marT="8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347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Union Elections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–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Companies 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w/50 or more Employees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Listing by Company, Last 5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Years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8685" marR="8685" marT="86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UNION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685" marR="8685" marT="8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42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08446" marR="8685" marT="86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Electrical Workers IBEW AFL-CIO Local Union 219</a:t>
                      </a:r>
                    </a:p>
                  </a:txBody>
                  <a:tcPr marL="8685" marR="8685" marT="8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2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08446" marR="8685" marT="86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Electrical Workers IBEW AFL-CIO Local Union 2221</a:t>
                      </a:r>
                    </a:p>
                  </a:txBody>
                  <a:tcPr marL="8685" marR="8685" marT="8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62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08446" marR="8685" marT="86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Government Employees AFGE AFL-CIO Local Union 2280</a:t>
                      </a:r>
                    </a:p>
                  </a:txBody>
                  <a:tcPr marL="8685" marR="8685" marT="8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2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08446" marR="8685" marT="86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Laborers Local Union 1329</a:t>
                      </a:r>
                    </a:p>
                  </a:txBody>
                  <a:tcPr marL="8685" marR="8685" marT="8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2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08446" marR="8685" marT="86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Letter Carriers, NATL ASN, ALF-CIO Branch 395</a:t>
                      </a:r>
                    </a:p>
                  </a:txBody>
                  <a:tcPr marL="8685" marR="8685" marT="8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2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08446" marR="8685" marT="86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Postal Workers, American, AFL-CIO Local Union 498</a:t>
                      </a:r>
                    </a:p>
                  </a:txBody>
                  <a:tcPr marL="8685" marR="8685" marT="8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254227"/>
              </p:ext>
            </p:extLst>
          </p:nvPr>
        </p:nvGraphicFramePr>
        <p:xfrm>
          <a:off x="304800" y="1752601"/>
          <a:ext cx="7086599" cy="219601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49531"/>
                <a:gridCol w="1127413"/>
                <a:gridCol w="2979594"/>
                <a:gridCol w="1530061"/>
              </a:tblGrid>
              <a:tr h="589684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LABOR FORCE CHARACTERISTICS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baseline="50000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084">
                <a:tc rowSpan="2"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Labor Participation Rate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Percent (2012)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Commute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To Work Time (2012)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Percent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(%)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721">
                <a:tc gridSpan="2"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10 minutes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355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51.5%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to 19 minutes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39.2%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057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48.5%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– 29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057"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minutes or more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12.6%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055">
                <a:tc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Travel Time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minutes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9412069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 smtClean="0">
                <a:latin typeface="Arial"/>
              </a:rPr>
              <a:t>1 http</a:t>
            </a:r>
            <a:r>
              <a:rPr lang="en-US" sz="900" dirty="0">
                <a:latin typeface="Arial"/>
              </a:rPr>
              <a:t>://factfinder2.census.gov/faces/tableservices/jsf/pages/productview.xhtml?pid=ACS_12_5YR_S2401</a:t>
            </a:r>
          </a:p>
          <a:p>
            <a:pPr fontAlgn="ctr"/>
            <a:r>
              <a:rPr lang="en-US" sz="900" dirty="0" smtClean="0">
                <a:latin typeface="Arial"/>
              </a:rPr>
              <a:t>2 http</a:t>
            </a:r>
            <a:r>
              <a:rPr lang="en-US" sz="900" dirty="0">
                <a:latin typeface="Arial"/>
              </a:rPr>
              <a:t>://</a:t>
            </a:r>
            <a:r>
              <a:rPr lang="en-US" sz="900" dirty="0" smtClean="0">
                <a:latin typeface="Arial"/>
              </a:rPr>
              <a:t>factfinder2.census.gov/faces/tableservices/jsf/pages/productview.xhtml?pid=ACS_12_5YR_S0801</a:t>
            </a:r>
          </a:p>
          <a:p>
            <a:pPr fontAlgn="ctr"/>
            <a:r>
              <a:rPr lang="en-US" sz="900" dirty="0" smtClean="0">
                <a:latin typeface="Arial"/>
              </a:rPr>
              <a:t>3 </a:t>
            </a:r>
            <a:r>
              <a:rPr lang="en-US" sz="900" dirty="0">
                <a:latin typeface="Arial"/>
              </a:rPr>
              <a:t>http://www.nrtw.org/d/rtwempl.htm</a:t>
            </a:r>
          </a:p>
          <a:p>
            <a:pPr fontAlgn="ctr"/>
            <a:r>
              <a:rPr lang="en-US" sz="900" dirty="0" smtClean="0">
                <a:latin typeface="Arial"/>
              </a:rPr>
              <a:t>4 http</a:t>
            </a:r>
            <a:r>
              <a:rPr lang="en-US" sz="900" dirty="0">
                <a:latin typeface="Arial"/>
              </a:rPr>
              <a:t>://</a:t>
            </a:r>
            <a:r>
              <a:rPr lang="en-US" sz="900" dirty="0" smtClean="0">
                <a:latin typeface="Arial"/>
              </a:rPr>
              <a:t>kcerds.dol-esa.gov/query/getOrgQryResult.do</a:t>
            </a:r>
            <a:endParaRPr lang="en-US" sz="9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931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238778"/>
              </p:ext>
            </p:extLst>
          </p:nvPr>
        </p:nvGraphicFramePr>
        <p:xfrm>
          <a:off x="609600" y="1905000"/>
          <a:ext cx="6705599" cy="209132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00200"/>
                <a:gridCol w="838200"/>
                <a:gridCol w="838200"/>
                <a:gridCol w="1466072"/>
                <a:gridCol w="1962927"/>
              </a:tblGrid>
              <a:tr h="7416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HIGHER EDUCATIONAL RESOURCES </a:t>
                      </a:r>
                      <a:endParaRPr lang="en-US" sz="1600" b="1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COMMUNITY </a:t>
                      </a:r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COLLEGES</a:t>
                      </a: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9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Name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Institution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Enrollment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Times New Roman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Programs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1443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Total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7324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Bay College West </a:t>
                      </a:r>
                      <a:r>
                        <a:rPr lang="en-US" sz="1000" b="0" i="0" u="none" strike="noStrike" kern="1200" baseline="50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endParaRPr lang="en-US" sz="1000" b="0" i="0" u="none" strike="noStrike" kern="1200" baseline="500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Iron Mountain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Dickinson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Approx. 2,800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(2010)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Various Certificate/Associates/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Transfer Programs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04800" y="9307377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3200" dirty="0">
                <a:latin typeface="Arial"/>
              </a:rPr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9307377"/>
            <a:ext cx="1090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/>
              </a:rPr>
              <a:t>1 http://www.baycollege.edu/Around-Campus/Bay-College-West/Programs-Degrees.aspx  </a:t>
            </a:r>
            <a:br>
              <a:rPr lang="en-US" sz="900" dirty="0" smtClean="0">
                <a:latin typeface="Arial"/>
              </a:rPr>
            </a:br>
            <a:r>
              <a:rPr lang="en-US" sz="900" dirty="0" smtClean="0">
                <a:latin typeface="Arial"/>
              </a:rPr>
              <a:t>2 https</a:t>
            </a:r>
            <a:r>
              <a:rPr lang="en-US" sz="900" dirty="0">
                <a:latin typeface="Arial"/>
              </a:rPr>
              <a:t>://www.baycollege.edu/About-Bay/Accreditation/Accreditation-documents/Bay-College-Systems-Portfolio-2011.aspx </a:t>
            </a:r>
            <a:r>
              <a:rPr lang="en-US" sz="900" dirty="0" smtClean="0">
                <a:latin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000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2014</Words>
  <Application>Microsoft Office PowerPoint</Application>
  <PresentationFormat>Custom</PresentationFormat>
  <Paragraphs>730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Arial1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Kofsky</dc:creator>
  <cp:lastModifiedBy>Jennifer James-Mesloh</cp:lastModifiedBy>
  <cp:revision>299</cp:revision>
  <cp:lastPrinted>2014-01-10T19:03:53Z</cp:lastPrinted>
  <dcterms:created xsi:type="dcterms:W3CDTF">2013-12-19T16:04:12Z</dcterms:created>
  <dcterms:modified xsi:type="dcterms:W3CDTF">2014-07-11T16:43:57Z</dcterms:modified>
</cp:coreProperties>
</file>