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69" r:id="rId3"/>
    <p:sldId id="284" r:id="rId4"/>
    <p:sldId id="323" r:id="rId5"/>
    <p:sldId id="271" r:id="rId6"/>
    <p:sldId id="325" r:id="rId7"/>
    <p:sldId id="326" r:id="rId8"/>
    <p:sldId id="263" r:id="rId9"/>
    <p:sldId id="264" r:id="rId10"/>
    <p:sldId id="265" r:id="rId11"/>
    <p:sldId id="260" r:id="rId12"/>
    <p:sldId id="324" r:id="rId13"/>
    <p:sldId id="285" r:id="rId14"/>
    <p:sldId id="280" r:id="rId15"/>
    <p:sldId id="297" r:id="rId16"/>
    <p:sldId id="281" r:id="rId17"/>
    <p:sldId id="298" r:id="rId18"/>
    <p:sldId id="277" r:id="rId19"/>
    <p:sldId id="279" r:id="rId20"/>
    <p:sldId id="300" r:id="rId21"/>
    <p:sldId id="320" r:id="rId22"/>
    <p:sldId id="301" r:id="rId23"/>
    <p:sldId id="321" r:id="rId24"/>
    <p:sldId id="290" r:id="rId25"/>
    <p:sldId id="291" r:id="rId26"/>
    <p:sldId id="292" r:id="rId27"/>
    <p:sldId id="293" r:id="rId28"/>
    <p:sldId id="303" r:id="rId29"/>
    <p:sldId id="294" r:id="rId30"/>
    <p:sldId id="313" r:id="rId31"/>
    <p:sldId id="314" r:id="rId32"/>
    <p:sldId id="317" r:id="rId33"/>
    <p:sldId id="316" r:id="rId34"/>
    <p:sldId id="315" r:id="rId35"/>
    <p:sldId id="311" r:id="rId3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480D1B6-7475-4D73-AE02-26E33D0D559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480D1B6-7475-4D73-AE02-26E33D0D55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BEE7DBD-616F-4094-AC79-95FF7C647673}"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0D1B6-7475-4D73-AE02-26E33D0D55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2">
                <a:tint val="45000"/>
                <a:satMod val="400000"/>
              </a:schemeClr>
            </a:duotone>
            <a:lum bright="-20000"/>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BEE7DBD-616F-4094-AC79-95FF7C647673}" type="datetimeFigureOut">
              <a:rPr lang="en-US" smtClean="0"/>
              <a:pPr/>
              <a:t>10/11/2021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480D1B6-7475-4D73-AE02-26E33D0D559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9600" cy="2438400"/>
          </a:xfrm>
        </p:spPr>
        <p:txBody>
          <a:bodyPr>
            <a:noAutofit/>
          </a:bodyPr>
          <a:lstStyle/>
          <a:p>
            <a:pPr algn="ctr"/>
            <a:r>
              <a:rPr lang="en-US" sz="8000" dirty="0"/>
              <a:t>New Adviser Training</a:t>
            </a:r>
          </a:p>
        </p:txBody>
      </p:sp>
      <p:sp>
        <p:nvSpPr>
          <p:cNvPr id="3" name="Subtitle 2"/>
          <p:cNvSpPr>
            <a:spLocks noGrp="1"/>
          </p:cNvSpPr>
          <p:nvPr>
            <p:ph type="subTitle" idx="1"/>
          </p:nvPr>
        </p:nvSpPr>
        <p:spPr>
          <a:xfrm>
            <a:off x="457200" y="4114800"/>
            <a:ext cx="8229600" cy="1981200"/>
          </a:xfrm>
        </p:spPr>
        <p:txBody>
          <a:bodyPr>
            <a:normAutofit/>
          </a:bodyPr>
          <a:lstStyle/>
          <a:p>
            <a:r>
              <a:rPr lang="en-US" sz="2400" dirty="0">
                <a:solidFill>
                  <a:schemeClr val="accent1">
                    <a:lumMod val="60000"/>
                    <a:lumOff val="40000"/>
                  </a:schemeClr>
                </a:solidFill>
              </a:rPr>
              <a:t>2021 Fall Semester</a:t>
            </a:r>
          </a:p>
          <a:p>
            <a:r>
              <a:rPr lang="en-US" sz="2400" dirty="0">
                <a:solidFill>
                  <a:schemeClr val="accent1">
                    <a:lumMod val="60000"/>
                    <a:lumOff val="40000"/>
                  </a:schemeClr>
                </a:solidFill>
              </a:rPr>
              <a:t>Academic &amp; Career Advisement Center</a:t>
            </a:r>
          </a:p>
          <a:p>
            <a:r>
              <a:rPr lang="en-US" sz="2400" dirty="0">
                <a:solidFill>
                  <a:schemeClr val="accent1">
                    <a:lumMod val="60000"/>
                    <a:lumOff val="40000"/>
                  </a:schemeClr>
                </a:solidFill>
              </a:rPr>
              <a:t>Jim Gadzinski, Director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grpId="0" nodeType="afterEffect">
                                  <p:stCondLst>
                                    <p:cond delay="0"/>
                                  </p:stCondLst>
                                  <p:childTnLst>
                                    <p:animEffect transition="out" filter="fade">
                                      <p:cBhvr>
                                        <p:cTn id="14" dur="500"/>
                                        <p:tgtEl>
                                          <p:spTgt spid="3">
                                            <p:txEl>
                                              <p:pRg st="1" end="1"/>
                                            </p:txEl>
                                          </p:spTgt>
                                        </p:tgtEl>
                                      </p:cBhvr>
                                    </p:animEffect>
                                    <p:set>
                                      <p:cBhvr>
                                        <p:cTn id="15" dur="1" fill="hold">
                                          <p:stCondLst>
                                            <p:cond delay="499"/>
                                          </p:stCondLst>
                                        </p:cTn>
                                        <p:tgtEl>
                                          <p:spTgt spid="3">
                                            <p:txEl>
                                              <p:pRg st="1" end="1"/>
                                            </p:txEl>
                                          </p:spTgt>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grpId="0" nodeType="afterEffect">
                                  <p:stCondLst>
                                    <p:cond delay="0"/>
                                  </p:stCondLst>
                                  <p:childTnLst>
                                    <p:animEffect transition="out" filter="fade">
                                      <p:cBhvr>
                                        <p:cTn id="18" dur="500"/>
                                        <p:tgtEl>
                                          <p:spTgt spid="3">
                                            <p:txEl>
                                              <p:pRg st="2" end="2"/>
                                            </p:txEl>
                                          </p:spTgt>
                                        </p:tgtEl>
                                      </p:cBhvr>
                                    </p:animEffect>
                                    <p:set>
                                      <p:cBhvr>
                                        <p:cTn id="1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The Minor</a:t>
            </a:r>
          </a:p>
        </p:txBody>
      </p:sp>
      <p:sp>
        <p:nvSpPr>
          <p:cNvPr id="3" name="Content Placeholder 2"/>
          <p:cNvSpPr>
            <a:spLocks noGrp="1"/>
          </p:cNvSpPr>
          <p:nvPr>
            <p:ph idx="1"/>
          </p:nvPr>
        </p:nvSpPr>
        <p:spPr>
          <a:xfrm>
            <a:off x="466696" y="1524000"/>
            <a:ext cx="8248708" cy="5105400"/>
          </a:xfrm>
        </p:spPr>
        <p:txBody>
          <a:bodyPr>
            <a:normAutofit/>
          </a:bodyPr>
          <a:lstStyle/>
          <a:p>
            <a:r>
              <a:rPr lang="en-US" sz="3200" dirty="0"/>
              <a:t>A “normal” minor is usually 20-22 credits</a:t>
            </a:r>
          </a:p>
          <a:p>
            <a:r>
              <a:rPr lang="en-US" sz="3200" dirty="0"/>
              <a:t>Minors of 24 or higher credits are usually “teachable” minors (secondary </a:t>
            </a:r>
            <a:r>
              <a:rPr lang="en-US" sz="3200" dirty="0" err="1"/>
              <a:t>ed</a:t>
            </a:r>
            <a:r>
              <a:rPr lang="en-US" sz="3200" dirty="0"/>
              <a:t> majors)</a:t>
            </a:r>
          </a:p>
          <a:p>
            <a:r>
              <a:rPr lang="en-US" sz="3200" dirty="0"/>
              <a:t>Minors may not be required in all majors</a:t>
            </a:r>
          </a:p>
          <a:p>
            <a:r>
              <a:rPr lang="en-US" sz="3200" dirty="0"/>
              <a:t>Some minors are required with certain majors (e.g., SW and HB cluster minor)</a:t>
            </a:r>
          </a:p>
          <a:p>
            <a:r>
              <a:rPr lang="en-US" sz="3200" dirty="0"/>
              <a:t>Again, students with a double-major are not required to complete a minor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General Electives</a:t>
            </a:r>
          </a:p>
        </p:txBody>
      </p:sp>
      <p:sp>
        <p:nvSpPr>
          <p:cNvPr id="3" name="Content Placeholder 2"/>
          <p:cNvSpPr>
            <a:spLocks noGrp="1"/>
          </p:cNvSpPr>
          <p:nvPr>
            <p:ph idx="1"/>
          </p:nvPr>
        </p:nvSpPr>
        <p:spPr>
          <a:xfrm>
            <a:off x="466696" y="1524000"/>
            <a:ext cx="8248708" cy="5105400"/>
          </a:xfrm>
        </p:spPr>
        <p:txBody>
          <a:bodyPr>
            <a:noAutofit/>
          </a:bodyPr>
          <a:lstStyle/>
          <a:p>
            <a:r>
              <a:rPr lang="en-US" dirty="0"/>
              <a:t>Not included in Bulletin – must do the math!</a:t>
            </a:r>
          </a:p>
          <a:p>
            <a:r>
              <a:rPr lang="en-US" dirty="0"/>
              <a:t>Any course, 100-level or higher, counts for general elective credit, except:</a:t>
            </a:r>
          </a:p>
          <a:p>
            <a:pPr lvl="1"/>
            <a:r>
              <a:rPr lang="en-US" dirty="0"/>
              <a:t>Only six credits of COS for BA/BS degree</a:t>
            </a:r>
          </a:p>
          <a:p>
            <a:pPr lvl="1"/>
            <a:r>
              <a:rPr lang="en-US" dirty="0"/>
              <a:t>Only three credits of COS for AS degree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800" dirty="0">
                <a:solidFill>
                  <a:schemeClr val="accent1">
                    <a:lumMod val="60000"/>
                    <a:lumOff val="40000"/>
                  </a:schemeClr>
                </a:solidFill>
              </a:rPr>
              <a:t>Recap…</a:t>
            </a:r>
          </a:p>
        </p:txBody>
      </p:sp>
      <p:sp>
        <p:nvSpPr>
          <p:cNvPr id="3" name="Content Placeholder 2"/>
          <p:cNvSpPr>
            <a:spLocks noGrp="1"/>
          </p:cNvSpPr>
          <p:nvPr>
            <p:ph idx="1"/>
          </p:nvPr>
        </p:nvSpPr>
        <p:spPr>
          <a:xfrm>
            <a:off x="466696" y="1828800"/>
            <a:ext cx="8248708" cy="4800600"/>
          </a:xfrm>
        </p:spPr>
        <p:txBody>
          <a:bodyPr>
            <a:noAutofit/>
          </a:bodyPr>
          <a:lstStyle/>
          <a:p>
            <a:pPr>
              <a:tabLst>
                <a:tab pos="8053388" algn="r"/>
              </a:tabLst>
            </a:pPr>
            <a:r>
              <a:rPr lang="en-US" dirty="0"/>
              <a:t>General Education Program	30-40 Credits</a:t>
            </a:r>
          </a:p>
          <a:p>
            <a:pPr>
              <a:tabLst>
                <a:tab pos="8053388" algn="r"/>
              </a:tabLst>
            </a:pPr>
            <a:r>
              <a:rPr lang="en-US" dirty="0"/>
              <a:t>Major	32-87 Credits</a:t>
            </a:r>
          </a:p>
          <a:p>
            <a:pPr>
              <a:tabLst>
                <a:tab pos="8053388" algn="r"/>
              </a:tabLst>
            </a:pPr>
            <a:r>
              <a:rPr lang="en-US" dirty="0"/>
              <a:t>Other Required Courses	0-48 Credits</a:t>
            </a:r>
          </a:p>
          <a:p>
            <a:pPr>
              <a:tabLst>
                <a:tab pos="8053388" algn="r"/>
              </a:tabLst>
            </a:pPr>
            <a:r>
              <a:rPr lang="en-US" dirty="0"/>
              <a:t>Minor	20-30 Credits</a:t>
            </a:r>
          </a:p>
          <a:p>
            <a:pPr>
              <a:tabLst>
                <a:tab pos="8053388" algn="r"/>
              </a:tabLst>
            </a:pPr>
            <a:r>
              <a:rPr lang="en-US" dirty="0"/>
              <a:t>General Electives	0-48 Credits</a:t>
            </a:r>
          </a:p>
          <a:p>
            <a:pPr>
              <a:tabLst>
                <a:tab pos="8053388" algn="r"/>
              </a:tabLst>
            </a:pPr>
            <a:r>
              <a:rPr lang="en-US" dirty="0">
                <a:solidFill>
                  <a:schemeClr val="accent1">
                    <a:lumMod val="60000"/>
                    <a:lumOff val="40000"/>
                  </a:schemeClr>
                </a:solidFill>
              </a:rPr>
              <a:t>Baccalaureate	120-150 Credits</a:t>
            </a:r>
          </a:p>
          <a:p>
            <a:pPr>
              <a:tabLst>
                <a:tab pos="8053388" algn="r"/>
              </a:tabLst>
            </a:pPr>
            <a:r>
              <a:rPr lang="en-US" dirty="0">
                <a:solidFill>
                  <a:schemeClr val="accent1">
                    <a:lumMod val="60000"/>
                    <a:lumOff val="40000"/>
                  </a:schemeClr>
                </a:solidFill>
              </a:rPr>
              <a:t>Associate	60-89 Credits</a:t>
            </a:r>
          </a:p>
        </p:txBody>
      </p:sp>
    </p:spTree>
    <p:extLst>
      <p:ext uri="{BB962C8B-B14F-4D97-AF65-F5344CB8AC3E}">
        <p14:creationId xmlns:p14="http://schemas.microsoft.com/office/powerpoint/2010/main" val="270727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04800"/>
            <a:ext cx="7772400" cy="4191000"/>
          </a:xfrm>
        </p:spPr>
        <p:txBody>
          <a:bodyPr>
            <a:normAutofit/>
          </a:bodyPr>
          <a:lstStyle/>
          <a:p>
            <a:pPr algn="ctr"/>
            <a:r>
              <a:rPr lang="en-US" sz="7200" dirty="0"/>
              <a:t>Academic Proficiency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Effect transition="out" filter="slide(fromBottom)">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Definitions</a:t>
            </a:r>
          </a:p>
        </p:txBody>
      </p:sp>
      <p:sp>
        <p:nvSpPr>
          <p:cNvPr id="3" name="Content Placeholder 2"/>
          <p:cNvSpPr>
            <a:spLocks noGrp="1"/>
          </p:cNvSpPr>
          <p:nvPr>
            <p:ph idx="1"/>
          </p:nvPr>
        </p:nvSpPr>
        <p:spPr>
          <a:xfrm>
            <a:off x="466696" y="1752600"/>
            <a:ext cx="8248708" cy="4876800"/>
          </a:xfrm>
        </p:spPr>
        <p:txBody>
          <a:bodyPr>
            <a:normAutofit fontScale="92500" lnSpcReduction="10000"/>
          </a:bodyPr>
          <a:lstStyle/>
          <a:p>
            <a:r>
              <a:rPr lang="en-US" sz="3200" dirty="0"/>
              <a:t>Academic Good Standing</a:t>
            </a:r>
          </a:p>
          <a:p>
            <a:pPr lvl="1"/>
            <a:r>
              <a:rPr lang="en-US" sz="2800" dirty="0"/>
              <a:t>Overall NMU GPA of 2.00 or higher</a:t>
            </a:r>
          </a:p>
          <a:p>
            <a:r>
              <a:rPr lang="en-US" sz="3200" dirty="0"/>
              <a:t>Warning Probation (WP)</a:t>
            </a:r>
          </a:p>
          <a:p>
            <a:pPr lvl="1"/>
            <a:r>
              <a:rPr lang="en-US" sz="2800" dirty="0"/>
              <a:t>Overall NMU GPA = 1.99 to 1.70</a:t>
            </a:r>
          </a:p>
          <a:p>
            <a:pPr lvl="1"/>
            <a:r>
              <a:rPr lang="en-US" sz="2800" dirty="0"/>
              <a:t>Must sign an AP Agreement</a:t>
            </a:r>
          </a:p>
          <a:p>
            <a:pPr lvl="1"/>
            <a:r>
              <a:rPr lang="en-US" sz="2800" dirty="0"/>
              <a:t>May not be academically suspended</a:t>
            </a:r>
          </a:p>
          <a:p>
            <a:r>
              <a:rPr lang="en-US" sz="3200" dirty="0"/>
              <a:t>Academic Probation (AP)</a:t>
            </a:r>
          </a:p>
          <a:p>
            <a:pPr lvl="1"/>
            <a:r>
              <a:rPr lang="en-US" sz="2800" dirty="0"/>
              <a:t>Overall NMU GPA = 1.69 to 0.00</a:t>
            </a:r>
          </a:p>
          <a:p>
            <a:pPr lvl="1"/>
            <a:r>
              <a:rPr lang="en-US" sz="2800" dirty="0"/>
              <a:t>Must sign an AP Agreement</a:t>
            </a:r>
          </a:p>
          <a:p>
            <a:pPr lvl="1"/>
            <a:r>
              <a:rPr lang="en-US" sz="2800" dirty="0"/>
              <a:t>Must meet specific GPA requirements to remain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500"/>
                                        <p:tgtEl>
                                          <p:spTgt spid="3">
                                            <p:txEl>
                                              <p:pRg st="8" end="8"/>
                                            </p:txEl>
                                          </p:spTgt>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dissolve">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Definitions (Continued)</a:t>
            </a:r>
          </a:p>
        </p:txBody>
      </p:sp>
      <p:sp>
        <p:nvSpPr>
          <p:cNvPr id="3" name="Content Placeholder 2"/>
          <p:cNvSpPr>
            <a:spLocks noGrp="1"/>
          </p:cNvSpPr>
          <p:nvPr>
            <p:ph idx="1"/>
          </p:nvPr>
        </p:nvSpPr>
        <p:spPr>
          <a:xfrm>
            <a:off x="466696" y="1676400"/>
            <a:ext cx="8248708" cy="5181600"/>
          </a:xfrm>
        </p:spPr>
        <p:txBody>
          <a:bodyPr>
            <a:normAutofit fontScale="70000" lnSpcReduction="20000"/>
          </a:bodyPr>
          <a:lstStyle/>
          <a:p>
            <a:r>
              <a:rPr lang="en-US" sz="4000" dirty="0"/>
              <a:t>Immediate Academic Suspension*</a:t>
            </a:r>
          </a:p>
          <a:p>
            <a:pPr lvl="1"/>
            <a:r>
              <a:rPr lang="en-US" sz="3400" dirty="0"/>
              <a:t>New students in 1</a:t>
            </a:r>
            <a:r>
              <a:rPr lang="en-US" sz="3400" baseline="30000" dirty="0"/>
              <a:t>st</a:t>
            </a:r>
            <a:r>
              <a:rPr lang="en-US" sz="3400" dirty="0"/>
              <a:t> semester at NMU – FR </a:t>
            </a:r>
            <a:r>
              <a:rPr lang="en-US" sz="3400" u="sng" dirty="0"/>
              <a:t>and</a:t>
            </a:r>
            <a:r>
              <a:rPr lang="en-US" sz="3400" dirty="0"/>
              <a:t> TR</a:t>
            </a:r>
          </a:p>
          <a:p>
            <a:pPr lvl="1"/>
            <a:r>
              <a:rPr lang="en-US" sz="3400" dirty="0"/>
              <a:t>At least eight credits and 0.00 GPA first semester</a:t>
            </a:r>
          </a:p>
          <a:p>
            <a:r>
              <a:rPr lang="en-US" sz="4000" dirty="0"/>
              <a:t>Academic Suspension*</a:t>
            </a:r>
          </a:p>
          <a:p>
            <a:pPr lvl="1"/>
            <a:r>
              <a:rPr lang="en-US" sz="3400" dirty="0"/>
              <a:t>Students on AP that do not meet specific GPA</a:t>
            </a:r>
          </a:p>
          <a:p>
            <a:pPr lvl="1"/>
            <a:r>
              <a:rPr lang="en-US" sz="3400" dirty="0"/>
              <a:t>Suspended for one calendar year, unless an appeal is granted to return earlier</a:t>
            </a:r>
          </a:p>
          <a:p>
            <a:r>
              <a:rPr lang="en-US" sz="4000" dirty="0"/>
              <a:t>Academic Dismissal*</a:t>
            </a:r>
          </a:p>
          <a:p>
            <a:pPr lvl="1"/>
            <a:r>
              <a:rPr lang="en-US" sz="3400" dirty="0"/>
              <a:t>Students that return after a suspension and again do not meet required GPA</a:t>
            </a:r>
          </a:p>
          <a:p>
            <a:pPr lvl="1"/>
            <a:r>
              <a:rPr lang="en-US" sz="3400" dirty="0"/>
              <a:t>Must wait one calendar year to appeal</a:t>
            </a:r>
          </a:p>
          <a:p>
            <a:pPr lvl="1"/>
            <a:r>
              <a:rPr lang="en-US" sz="3400" dirty="0"/>
              <a:t>Appeal must be granted to return</a:t>
            </a:r>
          </a:p>
          <a:p>
            <a:pPr lvl="1"/>
            <a:endParaRPr lang="en-US" sz="3000" dirty="0"/>
          </a:p>
          <a:p>
            <a:pPr lvl="1" algn="r">
              <a:buNone/>
            </a:pPr>
            <a:r>
              <a:rPr lang="en-US" sz="2300" dirty="0"/>
              <a:t>*All 15 state universities honor each other’s suspensions and dismissals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500"/>
                                        <p:tgtEl>
                                          <p:spTgt spid="3">
                                            <p:txEl>
                                              <p:pRg st="8" end="8"/>
                                            </p:txEl>
                                          </p:spTgt>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dissolve">
                                      <p:cBhvr>
                                        <p:cTn id="43" dur="500"/>
                                        <p:tgtEl>
                                          <p:spTgt spid="3">
                                            <p:txEl>
                                              <p:pRg st="9" end="9"/>
                                            </p:txEl>
                                          </p:spTgt>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dissolv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algn="ctr"/>
            <a:r>
              <a:rPr lang="en-US" sz="4800" dirty="0">
                <a:solidFill>
                  <a:schemeClr val="accent1">
                    <a:lumMod val="60000"/>
                    <a:lumOff val="40000"/>
                  </a:schemeClr>
                </a:solidFill>
              </a:rPr>
              <a:t>Academic Probation GPA Standards</a:t>
            </a:r>
          </a:p>
        </p:txBody>
      </p:sp>
      <p:graphicFrame>
        <p:nvGraphicFramePr>
          <p:cNvPr id="4" name="Content Placeholder 3"/>
          <p:cNvGraphicFramePr>
            <a:graphicFrameLocks noGrp="1"/>
          </p:cNvGraphicFramePr>
          <p:nvPr>
            <p:ph idx="1"/>
          </p:nvPr>
        </p:nvGraphicFramePr>
        <p:xfrm>
          <a:off x="457200" y="2209800"/>
          <a:ext cx="8248650" cy="3291840"/>
        </p:xfrm>
        <a:graphic>
          <a:graphicData uri="http://schemas.openxmlformats.org/drawingml/2006/table">
            <a:tbl>
              <a:tblPr firstRow="1" bandRow="1">
                <a:tableStyleId>{5C22544A-7EE6-4342-B048-85BDC9FD1C3A}</a:tableStyleId>
              </a:tblPr>
              <a:tblGrid>
                <a:gridCol w="4124325">
                  <a:extLst>
                    <a:ext uri="{9D8B030D-6E8A-4147-A177-3AD203B41FA5}">
                      <a16:colId xmlns:a16="http://schemas.microsoft.com/office/drawing/2014/main" val="20000"/>
                    </a:ext>
                  </a:extLst>
                </a:gridCol>
                <a:gridCol w="4124325">
                  <a:extLst>
                    <a:ext uri="{9D8B030D-6E8A-4147-A177-3AD203B41FA5}">
                      <a16:colId xmlns:a16="http://schemas.microsoft.com/office/drawing/2014/main" val="20001"/>
                    </a:ext>
                  </a:extLst>
                </a:gridCol>
              </a:tblGrid>
              <a:tr h="370840">
                <a:tc>
                  <a:txBody>
                    <a:bodyPr/>
                    <a:lstStyle/>
                    <a:p>
                      <a:pPr algn="ctr"/>
                      <a:r>
                        <a:rPr lang="en-US" sz="2400" dirty="0"/>
                        <a:t>Overall GPA Credit Hours</a:t>
                      </a:r>
                    </a:p>
                    <a:p>
                      <a:pPr algn="ctr"/>
                      <a:r>
                        <a:rPr lang="en-US" sz="2400" dirty="0"/>
                        <a:t>(at the end of the semester)</a:t>
                      </a:r>
                    </a:p>
                  </a:txBody>
                  <a:tcPr/>
                </a:tc>
                <a:tc>
                  <a:txBody>
                    <a:bodyPr/>
                    <a:lstStyle/>
                    <a:p>
                      <a:pPr algn="ctr"/>
                      <a:r>
                        <a:rPr lang="en-US" sz="2400" dirty="0"/>
                        <a:t>Semester GPA Required</a:t>
                      </a:r>
                    </a:p>
                    <a:p>
                      <a:pPr algn="ctr"/>
                      <a:r>
                        <a:rPr lang="en-US" sz="2400" dirty="0"/>
                        <a:t>to Remain at</a:t>
                      </a:r>
                      <a:r>
                        <a:rPr lang="en-US" sz="2400" baseline="0" dirty="0"/>
                        <a:t> NMU</a:t>
                      </a:r>
                      <a:endParaRPr lang="en-US" sz="2400" dirty="0"/>
                    </a:p>
                  </a:txBody>
                  <a:tcPr/>
                </a:tc>
                <a:extLst>
                  <a:ext uri="{0D108BD9-81ED-4DB2-BD59-A6C34878D82A}">
                    <a16:rowId xmlns:a16="http://schemas.microsoft.com/office/drawing/2014/main" val="10000"/>
                  </a:ext>
                </a:extLst>
              </a:tr>
              <a:tr h="370840">
                <a:tc>
                  <a:txBody>
                    <a:bodyPr/>
                    <a:lstStyle/>
                    <a:p>
                      <a:pPr algn="ctr"/>
                      <a:r>
                        <a:rPr lang="en-US" sz="2400" dirty="0"/>
                        <a:t>Less than 28 Credit Hours</a:t>
                      </a:r>
                    </a:p>
                    <a:p>
                      <a:pPr algn="ctr"/>
                      <a:r>
                        <a:rPr lang="en-US" sz="2400" dirty="0"/>
                        <a:t>(Freshmen)</a:t>
                      </a:r>
                    </a:p>
                  </a:txBody>
                  <a:tcPr/>
                </a:tc>
                <a:tc>
                  <a:txBody>
                    <a:bodyPr/>
                    <a:lstStyle/>
                    <a:p>
                      <a:pPr algn="ctr"/>
                      <a:r>
                        <a:rPr lang="en-US" sz="2400" dirty="0"/>
                        <a:t>1.70</a:t>
                      </a:r>
                    </a:p>
                    <a:p>
                      <a:pPr algn="ctr"/>
                      <a:r>
                        <a:rPr lang="en-US" sz="2400" dirty="0"/>
                        <a:t>Semester GPA</a:t>
                      </a:r>
                    </a:p>
                  </a:txBody>
                  <a:tcPr/>
                </a:tc>
                <a:extLst>
                  <a:ext uri="{0D108BD9-81ED-4DB2-BD59-A6C34878D82A}">
                    <a16:rowId xmlns:a16="http://schemas.microsoft.com/office/drawing/2014/main" val="10001"/>
                  </a:ext>
                </a:extLst>
              </a:tr>
              <a:tr h="370840">
                <a:tc>
                  <a:txBody>
                    <a:bodyPr/>
                    <a:lstStyle/>
                    <a:p>
                      <a:pPr algn="ctr"/>
                      <a:r>
                        <a:rPr lang="en-US" sz="2400" dirty="0"/>
                        <a:t>28 to 56 Credit Hours</a:t>
                      </a:r>
                    </a:p>
                    <a:p>
                      <a:pPr algn="ctr"/>
                      <a:r>
                        <a:rPr lang="en-US" sz="2400" dirty="0"/>
                        <a:t>(Sophomores)</a:t>
                      </a:r>
                    </a:p>
                  </a:txBody>
                  <a:tcPr/>
                </a:tc>
                <a:tc>
                  <a:txBody>
                    <a:bodyPr/>
                    <a:lstStyle/>
                    <a:p>
                      <a:pPr algn="ctr"/>
                      <a:r>
                        <a:rPr lang="en-US" sz="2400" dirty="0"/>
                        <a:t>1.80</a:t>
                      </a:r>
                    </a:p>
                    <a:p>
                      <a:pPr algn="ctr"/>
                      <a:r>
                        <a:rPr lang="en-US" sz="2400" dirty="0"/>
                        <a:t>Semester</a:t>
                      </a:r>
                      <a:r>
                        <a:rPr lang="en-US" sz="2400" baseline="0" dirty="0"/>
                        <a:t> GPA</a:t>
                      </a:r>
                      <a:endParaRPr lang="en-US" sz="2400" dirty="0"/>
                    </a:p>
                  </a:txBody>
                  <a:tcPr/>
                </a:tc>
                <a:extLst>
                  <a:ext uri="{0D108BD9-81ED-4DB2-BD59-A6C34878D82A}">
                    <a16:rowId xmlns:a16="http://schemas.microsoft.com/office/drawing/2014/main" val="10002"/>
                  </a:ext>
                </a:extLst>
              </a:tr>
              <a:tr h="370840">
                <a:tc>
                  <a:txBody>
                    <a:bodyPr/>
                    <a:lstStyle/>
                    <a:p>
                      <a:pPr algn="ctr"/>
                      <a:r>
                        <a:rPr lang="en-US" sz="2400" dirty="0"/>
                        <a:t>More than 56 Credit Hours</a:t>
                      </a:r>
                    </a:p>
                    <a:p>
                      <a:pPr algn="ctr"/>
                      <a:r>
                        <a:rPr lang="en-US" sz="2400" dirty="0"/>
                        <a:t>(Juniors</a:t>
                      </a:r>
                      <a:r>
                        <a:rPr lang="en-US" sz="2400" baseline="0" dirty="0"/>
                        <a:t> and Seniors)</a:t>
                      </a:r>
                      <a:endParaRPr lang="en-US" sz="2400" dirty="0"/>
                    </a:p>
                  </a:txBody>
                  <a:tcPr/>
                </a:tc>
                <a:tc>
                  <a:txBody>
                    <a:bodyPr/>
                    <a:lstStyle/>
                    <a:p>
                      <a:pPr algn="ctr"/>
                      <a:r>
                        <a:rPr lang="en-US" sz="2400" dirty="0"/>
                        <a:t>2.00</a:t>
                      </a:r>
                    </a:p>
                    <a:p>
                      <a:pPr algn="ctr"/>
                      <a:r>
                        <a:rPr lang="en-US" sz="2400" dirty="0"/>
                        <a:t>Semester GPA</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04800"/>
            <a:ext cx="7772400" cy="3962400"/>
          </a:xfrm>
        </p:spPr>
        <p:txBody>
          <a:bodyPr>
            <a:normAutofit/>
          </a:bodyPr>
          <a:lstStyle/>
          <a:p>
            <a:pPr algn="ctr"/>
            <a:r>
              <a:rPr lang="en-US" sz="7200" dirty="0"/>
              <a:t>Advising</a:t>
            </a:r>
            <a:br>
              <a:rPr lang="en-US" sz="7200" dirty="0"/>
            </a:br>
            <a:r>
              <a:rPr lang="en-US" sz="7200" dirty="0"/>
              <a:t>Nuts ‘n Bolts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Effect transition="out" filter="slide(fromBottom)">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sz="4800" dirty="0">
                <a:solidFill>
                  <a:schemeClr val="accent1">
                    <a:lumMod val="60000"/>
                    <a:lumOff val="40000"/>
                  </a:schemeClr>
                </a:solidFill>
              </a:rPr>
              <a:t>Academic Adviser Priorities</a:t>
            </a:r>
          </a:p>
        </p:txBody>
      </p:sp>
      <p:sp>
        <p:nvSpPr>
          <p:cNvPr id="3" name="Content Placeholder 2"/>
          <p:cNvSpPr>
            <a:spLocks noGrp="1"/>
          </p:cNvSpPr>
          <p:nvPr>
            <p:ph idx="1"/>
          </p:nvPr>
        </p:nvSpPr>
        <p:spPr>
          <a:xfrm>
            <a:off x="466696" y="1524000"/>
            <a:ext cx="8248708" cy="5105400"/>
          </a:xfrm>
        </p:spPr>
        <p:txBody>
          <a:bodyPr>
            <a:normAutofit/>
          </a:bodyPr>
          <a:lstStyle/>
          <a:p>
            <a:r>
              <a:rPr lang="en-US" sz="3200" dirty="0"/>
              <a:t>Forging a relationship with advisees (get them “connected”) and provide someone they may go to for help</a:t>
            </a:r>
          </a:p>
          <a:p>
            <a:r>
              <a:rPr lang="en-US" sz="3200" dirty="0"/>
              <a:t>Identifying possible majors and determining the “right fit”</a:t>
            </a:r>
          </a:p>
          <a:p>
            <a:r>
              <a:rPr lang="en-US" sz="3200" dirty="0"/>
              <a:t>Setting academic and career goals</a:t>
            </a:r>
          </a:p>
          <a:p>
            <a:r>
              <a:rPr lang="en-US" sz="3200" dirty="0"/>
              <a:t>Obtaining resources and assistance</a:t>
            </a:r>
          </a:p>
          <a:p>
            <a:r>
              <a:rPr lang="en-US" sz="3200" dirty="0"/>
              <a:t>Helping students select appropriate courses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800" dirty="0">
                <a:solidFill>
                  <a:schemeClr val="accent1">
                    <a:lumMod val="60000"/>
                    <a:lumOff val="40000"/>
                  </a:schemeClr>
                </a:solidFill>
              </a:rPr>
              <a:t>Transfer Studen</a:t>
            </a:r>
            <a:r>
              <a:rPr lang="en-US" dirty="0">
                <a:solidFill>
                  <a:schemeClr val="accent1">
                    <a:lumMod val="60000"/>
                    <a:lumOff val="40000"/>
                  </a:schemeClr>
                </a:solidFill>
              </a:rPr>
              <a:t>ts</a:t>
            </a:r>
          </a:p>
        </p:txBody>
      </p:sp>
      <p:sp>
        <p:nvSpPr>
          <p:cNvPr id="3" name="Content Placeholder 2"/>
          <p:cNvSpPr>
            <a:spLocks noGrp="1"/>
          </p:cNvSpPr>
          <p:nvPr>
            <p:ph idx="1"/>
          </p:nvPr>
        </p:nvSpPr>
        <p:spPr>
          <a:xfrm>
            <a:off x="466696" y="1752600"/>
            <a:ext cx="8248708" cy="4876800"/>
          </a:xfrm>
        </p:spPr>
        <p:txBody>
          <a:bodyPr>
            <a:normAutofit/>
          </a:bodyPr>
          <a:lstStyle/>
          <a:p>
            <a:r>
              <a:rPr lang="en-US" sz="2400" dirty="0"/>
              <a:t>A total of 90 credits may be transferred from CC</a:t>
            </a:r>
          </a:p>
          <a:p>
            <a:r>
              <a:rPr lang="en-US" sz="2400" dirty="0"/>
              <a:t>No limit on credits transferred from 4-year colleges and universities</a:t>
            </a:r>
          </a:p>
          <a:p>
            <a:r>
              <a:rPr lang="en-US" sz="2400" dirty="0"/>
              <a:t>Credit is only granted for courses with a “C-” grade or higher</a:t>
            </a:r>
          </a:p>
          <a:p>
            <a:r>
              <a:rPr lang="en-US" sz="2400" dirty="0"/>
              <a:t>Transfer grades are not computed in the GPA, or used for honors, or proficiency, etc. (but some departments may use for admission to programs, financial aid, etc.)</a:t>
            </a:r>
          </a:p>
          <a:p>
            <a:r>
              <a:rPr lang="en-US" sz="2400" dirty="0"/>
              <a:t>Departmental advanced placement may be an option for students, especially those from non-accredited schools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algn="ctr"/>
            <a:r>
              <a:rPr lang="en-US" sz="3600" dirty="0">
                <a:solidFill>
                  <a:schemeClr val="accent1">
                    <a:lumMod val="60000"/>
                    <a:lumOff val="40000"/>
                  </a:schemeClr>
                </a:solidFill>
              </a:rPr>
              <a:t>Academic &amp; Career Advisement Center (ACAC) – 3302 Hedgcock</a:t>
            </a:r>
          </a:p>
        </p:txBody>
      </p:sp>
      <p:sp>
        <p:nvSpPr>
          <p:cNvPr id="3" name="Content Placeholder 2"/>
          <p:cNvSpPr>
            <a:spLocks noGrp="1"/>
          </p:cNvSpPr>
          <p:nvPr>
            <p:ph idx="1"/>
          </p:nvPr>
        </p:nvSpPr>
        <p:spPr>
          <a:xfrm>
            <a:off x="466696" y="1600200"/>
            <a:ext cx="8248708" cy="5257800"/>
          </a:xfrm>
        </p:spPr>
        <p:txBody>
          <a:bodyPr>
            <a:normAutofit lnSpcReduction="10000"/>
          </a:bodyPr>
          <a:lstStyle/>
          <a:p>
            <a:r>
              <a:rPr lang="en-US" sz="2200" dirty="0"/>
              <a:t>Academic Advising Services</a:t>
            </a:r>
          </a:p>
          <a:p>
            <a:pPr lvl="1"/>
            <a:r>
              <a:rPr lang="en-US" sz="1900" dirty="0"/>
              <a:t>All New Freshmen</a:t>
            </a:r>
          </a:p>
          <a:p>
            <a:pPr lvl="1"/>
            <a:r>
              <a:rPr lang="en-US" sz="1900" dirty="0"/>
              <a:t>Undeclared, Conditionally Admitted &amp; GENS continuing students</a:t>
            </a:r>
          </a:p>
          <a:p>
            <a:r>
              <a:rPr lang="en-US" sz="2200" dirty="0"/>
              <a:t>Career Exploration (Placement is Career Services)</a:t>
            </a:r>
          </a:p>
          <a:p>
            <a:r>
              <a:rPr lang="en-US" sz="2200" dirty="0"/>
              <a:t>Academic Skill Development</a:t>
            </a:r>
          </a:p>
          <a:p>
            <a:r>
              <a:rPr lang="en-US" sz="2200" dirty="0"/>
              <a:t>Academic Proficiency System</a:t>
            </a:r>
          </a:p>
          <a:p>
            <a:r>
              <a:rPr lang="en-US" sz="2200" dirty="0"/>
              <a:t>First Year Experience (FYE)</a:t>
            </a:r>
          </a:p>
          <a:p>
            <a:r>
              <a:rPr lang="en-US" sz="2200" dirty="0"/>
              <a:t>Program for Conditionally Admitted Students (Freshman Probation)</a:t>
            </a:r>
          </a:p>
          <a:p>
            <a:r>
              <a:rPr lang="en-US" sz="2200" dirty="0"/>
              <a:t>All-Campus Tutoring (two locations)</a:t>
            </a:r>
          </a:p>
          <a:p>
            <a:r>
              <a:rPr lang="en-US" sz="2200" dirty="0"/>
              <a:t>Informal Degree Audits</a:t>
            </a:r>
          </a:p>
          <a:p>
            <a:r>
              <a:rPr lang="en-US" sz="2200" dirty="0"/>
              <a:t>Declaring/Changing Majors</a:t>
            </a:r>
          </a:p>
          <a:p>
            <a:r>
              <a:rPr lang="en-US" sz="2200" dirty="0"/>
              <a:t>New Student Orientation</a:t>
            </a:r>
          </a:p>
          <a:p>
            <a:r>
              <a:rPr lang="en-US" sz="2200" dirty="0"/>
              <a:t>Walk-in/Drop-in/On-line 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500"/>
                                        <p:tgtEl>
                                          <p:spTgt spid="3">
                                            <p:txEl>
                                              <p:pRg st="8" end="8"/>
                                            </p:txEl>
                                          </p:spTgt>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dissolve">
                                      <p:cBhvr>
                                        <p:cTn id="43" dur="500"/>
                                        <p:tgtEl>
                                          <p:spTgt spid="3">
                                            <p:txEl>
                                              <p:pRg st="9" end="9"/>
                                            </p:txEl>
                                          </p:spTgt>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dissolve">
                                      <p:cBhvr>
                                        <p:cTn id="47" dur="500"/>
                                        <p:tgtEl>
                                          <p:spTgt spid="3">
                                            <p:txEl>
                                              <p:pRg st="10" end="10"/>
                                            </p:txEl>
                                          </p:spTgt>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dissolve">
                                      <p:cBhvr>
                                        <p:cTn id="51" dur="500"/>
                                        <p:tgtEl>
                                          <p:spTgt spid="3">
                                            <p:txEl>
                                              <p:pRg st="11" end="11"/>
                                            </p:txEl>
                                          </p:spTgt>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dissolve">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Registration Holds</a:t>
            </a:r>
          </a:p>
        </p:txBody>
      </p:sp>
      <p:sp>
        <p:nvSpPr>
          <p:cNvPr id="3" name="Content Placeholder 2"/>
          <p:cNvSpPr>
            <a:spLocks noGrp="1"/>
          </p:cNvSpPr>
          <p:nvPr>
            <p:ph idx="1"/>
          </p:nvPr>
        </p:nvSpPr>
        <p:spPr>
          <a:xfrm>
            <a:off x="466696" y="1524000"/>
            <a:ext cx="8248708" cy="5105400"/>
          </a:xfrm>
        </p:spPr>
        <p:txBody>
          <a:bodyPr/>
          <a:lstStyle/>
          <a:p>
            <a:pPr>
              <a:buNone/>
            </a:pPr>
            <a:endParaRPr lang="en-US" dirty="0"/>
          </a:p>
          <a:p>
            <a:r>
              <a:rPr lang="en-US" sz="3200" dirty="0"/>
              <a:t>Orientation</a:t>
            </a:r>
          </a:p>
          <a:p>
            <a:r>
              <a:rPr lang="en-US" sz="3200" dirty="0"/>
              <a:t>Financial (owe money, etc.)</a:t>
            </a:r>
          </a:p>
          <a:p>
            <a:r>
              <a:rPr lang="en-US" sz="3200" dirty="0"/>
              <a:t>Registrar (transcripts, etc.)</a:t>
            </a:r>
          </a:p>
          <a:p>
            <a:r>
              <a:rPr lang="en-US" sz="3200" dirty="0"/>
              <a:t>AP and FP</a:t>
            </a:r>
          </a:p>
          <a:p>
            <a:r>
              <a:rPr lang="en-US" sz="3200" dirty="0"/>
              <a:t>Disciplinary</a:t>
            </a:r>
          </a:p>
          <a:p>
            <a:r>
              <a:rPr lang="en-US" sz="3200" dirty="0"/>
              <a:t>Adviser Hold – the only one that you should be able to lift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686800" cy="5943600"/>
          </a:xfrm>
        </p:spPr>
        <p:txBody>
          <a:bodyPr>
            <a:normAutofit fontScale="90000"/>
          </a:bodyPr>
          <a:lstStyle/>
          <a:p>
            <a:pPr algn="ctr"/>
            <a:r>
              <a:rPr lang="en-US" sz="6000" dirty="0"/>
              <a:t>ADVISER TAB,  Degree Evaluations, and Educational Success Platform (ESP)</a:t>
            </a:r>
            <a:br>
              <a:rPr lang="en-US" sz="6700" dirty="0"/>
            </a:br>
            <a:br>
              <a:rPr lang="en-US" sz="6700" dirty="0"/>
            </a:br>
            <a:r>
              <a:rPr lang="en-US" sz="3100" dirty="0"/>
              <a:t>(sorry, we must leave the presentation for a few moments and go to MyNMU)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Effect transition="out" filter="slide(fromBottom)">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04800"/>
            <a:ext cx="7772400" cy="4800600"/>
          </a:xfrm>
        </p:spPr>
        <p:txBody>
          <a:bodyPr>
            <a:noAutofit/>
          </a:bodyPr>
          <a:lstStyle/>
          <a:p>
            <a:pPr algn="ctr"/>
            <a:r>
              <a:rPr lang="en-US" sz="7200" dirty="0"/>
              <a:t>Selected Policies and Programs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Effect transition="out" filter="slide(fromBottom)">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Drop and Add Process</a:t>
            </a:r>
          </a:p>
        </p:txBody>
      </p:sp>
      <p:sp>
        <p:nvSpPr>
          <p:cNvPr id="3" name="Content Placeholder 2"/>
          <p:cNvSpPr>
            <a:spLocks noGrp="1"/>
          </p:cNvSpPr>
          <p:nvPr>
            <p:ph idx="1"/>
          </p:nvPr>
        </p:nvSpPr>
        <p:spPr>
          <a:xfrm>
            <a:off x="466696" y="1524000"/>
            <a:ext cx="8248708" cy="5105400"/>
          </a:xfrm>
        </p:spPr>
        <p:txBody>
          <a:bodyPr>
            <a:noAutofit/>
          </a:bodyPr>
          <a:lstStyle/>
          <a:p>
            <a:pPr>
              <a:buNone/>
            </a:pPr>
            <a:r>
              <a:rPr lang="en-US" sz="2800" dirty="0"/>
              <a:t>Unless a hold prohibits doing so…</a:t>
            </a:r>
          </a:p>
          <a:p>
            <a:r>
              <a:rPr lang="en-US" sz="2800" dirty="0"/>
              <a:t>Students may drop or add freely up to midnight on the first Thursday of the fall and winter semesters (summer is different)</a:t>
            </a:r>
          </a:p>
          <a:p>
            <a:r>
              <a:rPr lang="en-US" sz="2800" dirty="0"/>
              <a:t>Starting the next morning (Friday, 12:01 a.m.), students must secure a signed add card to add a course, </a:t>
            </a:r>
            <a:r>
              <a:rPr lang="en-US" sz="2800" i="1" dirty="0"/>
              <a:t>even if it is open</a:t>
            </a:r>
            <a:endParaRPr lang="en-US" sz="2800" dirty="0"/>
          </a:p>
          <a:p>
            <a:r>
              <a:rPr lang="en-US" sz="2800" dirty="0"/>
              <a:t>After Tuesday of the 2</a:t>
            </a:r>
            <a:r>
              <a:rPr lang="en-US" sz="2800" baseline="30000" dirty="0"/>
              <a:t>nd</a:t>
            </a:r>
            <a:r>
              <a:rPr lang="en-US" sz="2800" dirty="0"/>
              <a:t> week, and up to Friday of the 10</a:t>
            </a:r>
            <a:r>
              <a:rPr lang="en-US" sz="2800" baseline="30000" dirty="0"/>
              <a:t>th</a:t>
            </a:r>
            <a:r>
              <a:rPr lang="en-US" sz="2800" dirty="0"/>
              <a:t> week, any course dropped will receive a “W” grade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Placement Activities</a:t>
            </a:r>
          </a:p>
        </p:txBody>
      </p:sp>
      <p:sp>
        <p:nvSpPr>
          <p:cNvPr id="3" name="Content Placeholder 2"/>
          <p:cNvSpPr>
            <a:spLocks noGrp="1"/>
          </p:cNvSpPr>
          <p:nvPr>
            <p:ph idx="1"/>
          </p:nvPr>
        </p:nvSpPr>
        <p:spPr>
          <a:xfrm>
            <a:off x="466696" y="1524000"/>
            <a:ext cx="8248708" cy="5105400"/>
          </a:xfrm>
        </p:spPr>
        <p:txBody>
          <a:bodyPr>
            <a:normAutofit fontScale="92500" lnSpcReduction="10000"/>
          </a:bodyPr>
          <a:lstStyle/>
          <a:p>
            <a:r>
              <a:rPr lang="en-US" sz="2800" dirty="0"/>
              <a:t>ALEKS Math Placement</a:t>
            </a:r>
          </a:p>
          <a:p>
            <a:pPr lvl="1"/>
            <a:r>
              <a:rPr lang="en-US" sz="2200" dirty="0"/>
              <a:t>Students take the exam at Orientation</a:t>
            </a:r>
          </a:p>
          <a:p>
            <a:pPr lvl="1"/>
            <a:r>
              <a:rPr lang="en-US" sz="2200" dirty="0"/>
              <a:t>Students may retake the exam up to 2 times as long as 5 hours of remediation between exams</a:t>
            </a:r>
          </a:p>
          <a:p>
            <a:pPr lvl="1"/>
            <a:r>
              <a:rPr lang="en-US" sz="2200" dirty="0"/>
              <a:t>Students may not enroll in any math course in which they haven’t been placed</a:t>
            </a:r>
          </a:p>
          <a:p>
            <a:pPr lvl="1"/>
            <a:r>
              <a:rPr lang="en-US" sz="2200" dirty="0"/>
              <a:t>When test is proctored, may count for math competency in addition to placement</a:t>
            </a:r>
          </a:p>
          <a:p>
            <a:r>
              <a:rPr lang="en-US" sz="2800" dirty="0"/>
              <a:t>English Composition Placement</a:t>
            </a:r>
          </a:p>
          <a:p>
            <a:pPr lvl="1"/>
            <a:r>
              <a:rPr lang="en-US" sz="2200" dirty="0"/>
              <a:t>For regularly-admitted students, placement is based solely on HSGPA – if less than 2.00, must take EN090 or EN109 before EN111 (may appeal)</a:t>
            </a:r>
          </a:p>
          <a:p>
            <a:r>
              <a:rPr lang="en-US" sz="2800" dirty="0"/>
              <a:t>Foreign Language Placement</a:t>
            </a:r>
          </a:p>
          <a:p>
            <a:pPr lvl="1"/>
            <a:r>
              <a:rPr lang="en-US" sz="2200" dirty="0"/>
              <a:t>Students should take on-line before they attempt registration in a language course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
                                        <p:tgtEl>
                                          <p:spTgt spid="3">
                                            <p:txEl>
                                              <p:pRg st="6" end="6"/>
                                            </p:txEl>
                                          </p:spTgt>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dissolv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Semester Deletion Policy</a:t>
            </a:r>
          </a:p>
        </p:txBody>
      </p:sp>
      <p:sp>
        <p:nvSpPr>
          <p:cNvPr id="3" name="Content Placeholder 2"/>
          <p:cNvSpPr>
            <a:spLocks noGrp="1"/>
          </p:cNvSpPr>
          <p:nvPr>
            <p:ph idx="1"/>
          </p:nvPr>
        </p:nvSpPr>
        <p:spPr>
          <a:xfrm>
            <a:off x="466696" y="1676400"/>
            <a:ext cx="8248708" cy="4953000"/>
          </a:xfrm>
        </p:spPr>
        <p:txBody>
          <a:bodyPr>
            <a:normAutofit fontScale="92500" lnSpcReduction="20000"/>
          </a:bodyPr>
          <a:lstStyle/>
          <a:p>
            <a:r>
              <a:rPr lang="en-US" sz="3200" dirty="0"/>
              <a:t>Designed for students who had a poor first academic performance at NMU, may “delete” one semester of grades (“W” grades) – contact ACAC for assistance</a:t>
            </a:r>
          </a:p>
          <a:p>
            <a:r>
              <a:rPr lang="en-US" sz="3200" dirty="0"/>
              <a:t>Must fulfill the following:</a:t>
            </a:r>
          </a:p>
          <a:p>
            <a:pPr lvl="1"/>
            <a:r>
              <a:rPr lang="en-US" sz="2800" dirty="0"/>
              <a:t>Cannot have been in ANY school for at least three years before returning to NMU</a:t>
            </a:r>
          </a:p>
          <a:p>
            <a:pPr lvl="1"/>
            <a:r>
              <a:rPr lang="en-US" sz="2800" dirty="0"/>
              <a:t>Must complete at least 12 credits (100-level or higher) and earn 2.50 GPA after returning</a:t>
            </a:r>
          </a:p>
          <a:p>
            <a:pPr lvl="1"/>
            <a:r>
              <a:rPr lang="en-US" sz="2800" dirty="0"/>
              <a:t>Must be currently enrolled</a:t>
            </a:r>
          </a:p>
          <a:p>
            <a:pPr lvl="1"/>
            <a:r>
              <a:rPr lang="en-US" sz="2800" dirty="0"/>
              <a:t>May select one semester of grades</a:t>
            </a:r>
          </a:p>
          <a:p>
            <a:pPr lvl="1"/>
            <a:r>
              <a:rPr lang="en-US" sz="2800" dirty="0"/>
              <a:t>May only use the policy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Incomplete Grade Policy</a:t>
            </a:r>
          </a:p>
        </p:txBody>
      </p:sp>
      <p:sp>
        <p:nvSpPr>
          <p:cNvPr id="3" name="Content Placeholder 2"/>
          <p:cNvSpPr>
            <a:spLocks noGrp="1"/>
          </p:cNvSpPr>
          <p:nvPr>
            <p:ph idx="1"/>
          </p:nvPr>
        </p:nvSpPr>
        <p:spPr>
          <a:xfrm>
            <a:off x="466696" y="1524000"/>
            <a:ext cx="8248708" cy="5105400"/>
          </a:xfrm>
        </p:spPr>
        <p:txBody>
          <a:bodyPr>
            <a:normAutofit fontScale="92500" lnSpcReduction="20000"/>
          </a:bodyPr>
          <a:lstStyle/>
          <a:p>
            <a:r>
              <a:rPr lang="en-US" sz="3200" dirty="0"/>
              <a:t>To receive an “I” grade, a student must:</a:t>
            </a:r>
          </a:p>
          <a:p>
            <a:pPr lvl="1"/>
            <a:r>
              <a:rPr lang="en-US" sz="2800" dirty="0"/>
              <a:t>Wait until the “W” deadline has passed</a:t>
            </a:r>
          </a:p>
          <a:p>
            <a:pPr lvl="1"/>
            <a:r>
              <a:rPr lang="en-US" sz="2800" dirty="0"/>
              <a:t>Be passing the course (cannot award an “I” for poor or failing performance)</a:t>
            </a:r>
          </a:p>
          <a:p>
            <a:pPr lvl="1"/>
            <a:r>
              <a:rPr lang="en-US" sz="2800" dirty="0"/>
              <a:t>Have a legitimate extenuating circumstance (e.g., illness)</a:t>
            </a:r>
          </a:p>
          <a:p>
            <a:pPr lvl="1"/>
            <a:r>
              <a:rPr lang="en-US" sz="2800" dirty="0"/>
              <a:t>Not be required to “re-take” the course as a condition of the incomplete</a:t>
            </a:r>
          </a:p>
          <a:p>
            <a:r>
              <a:rPr lang="en-US" sz="3200" dirty="0"/>
              <a:t>The instructor must complete an Incomplete Grade Form before when issuing an “I” grade</a:t>
            </a:r>
          </a:p>
          <a:p>
            <a:r>
              <a:rPr lang="en-US" sz="3200" dirty="0"/>
              <a:t>Instructors must designate a deadline to complete the work, not to exceed one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First Year Programs</a:t>
            </a:r>
          </a:p>
        </p:txBody>
      </p:sp>
      <p:sp>
        <p:nvSpPr>
          <p:cNvPr id="3" name="Content Placeholder 2"/>
          <p:cNvSpPr>
            <a:spLocks noGrp="1"/>
          </p:cNvSpPr>
          <p:nvPr>
            <p:ph idx="1"/>
          </p:nvPr>
        </p:nvSpPr>
        <p:spPr>
          <a:xfrm>
            <a:off x="466696" y="1524000"/>
            <a:ext cx="8248708" cy="5105400"/>
          </a:xfrm>
        </p:spPr>
        <p:txBody>
          <a:bodyPr>
            <a:normAutofit lnSpcReduction="10000"/>
          </a:bodyPr>
          <a:lstStyle/>
          <a:p>
            <a:r>
              <a:rPr lang="en-US" sz="3200" dirty="0"/>
              <a:t>Almost all freshmen participate in FYE of some sort (certificate/diploma exempt)</a:t>
            </a:r>
          </a:p>
          <a:p>
            <a:r>
              <a:rPr lang="en-US" sz="3200" dirty="0"/>
              <a:t>FYE and Support Program for Conditionally Admitted – both under the “First Year Programs” umbrella</a:t>
            </a:r>
          </a:p>
          <a:p>
            <a:r>
              <a:rPr lang="en-US" sz="3200" dirty="0"/>
              <a:t>All utilize the “block” concept</a:t>
            </a:r>
          </a:p>
          <a:p>
            <a:r>
              <a:rPr lang="en-US" sz="3200" dirty="0"/>
              <a:t>FYE is for regularly-admitted students</a:t>
            </a:r>
          </a:p>
          <a:p>
            <a:r>
              <a:rPr lang="en-US" sz="3200" dirty="0"/>
              <a:t>Support Program for students admitted conditionally includes UN100B-Freshman Seminar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04800"/>
            <a:ext cx="7772400" cy="4953000"/>
          </a:xfrm>
        </p:spPr>
        <p:txBody>
          <a:bodyPr>
            <a:normAutofit/>
          </a:bodyPr>
          <a:lstStyle/>
          <a:p>
            <a:pPr algn="ctr"/>
            <a:r>
              <a:rPr lang="en-US" sz="7200" dirty="0"/>
              <a:t>Frequently-Asked</a:t>
            </a:r>
            <a:br>
              <a:rPr lang="en-US" sz="7200" dirty="0"/>
            </a:br>
            <a:r>
              <a:rPr lang="en-US" sz="7200" dirty="0"/>
              <a:t>Questions</a:t>
            </a:r>
            <a:endParaRPr lang="en-US" sz="4000" dirty="0">
              <a:solidFill>
                <a:schemeClr val="accent1">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Effect transition="out" filter="slide(fromBottom)">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696" y="228600"/>
            <a:ext cx="8248708" cy="6400800"/>
          </a:xfrm>
        </p:spPr>
        <p:txBody>
          <a:bodyPr>
            <a:normAutofit/>
          </a:bodyPr>
          <a:lstStyle/>
          <a:p>
            <a:pPr marL="515938" indent="-515938">
              <a:buNone/>
            </a:pPr>
            <a:r>
              <a:rPr lang="en-US" sz="2400" dirty="0"/>
              <a:t>Q.	How many times may a student repeat a course?</a:t>
            </a:r>
          </a:p>
          <a:p>
            <a:pPr marL="515938" indent="-515938">
              <a:buNone/>
            </a:pPr>
            <a:r>
              <a:rPr lang="en-US" sz="2400" dirty="0">
                <a:solidFill>
                  <a:schemeClr val="accent1">
                    <a:lumMod val="60000"/>
                    <a:lumOff val="40000"/>
                  </a:schemeClr>
                </a:solidFill>
              </a:rPr>
              <a:t>A.	Unless a student fails (“F” grade) a course twice in a row, they may repeat a course at any time.  Some departments have their own policies (e.g., Math/CS) that differ from NMU’s policy.</a:t>
            </a:r>
          </a:p>
          <a:p>
            <a:pPr marL="515938" indent="-515938">
              <a:buNone/>
            </a:pPr>
            <a:endParaRPr lang="en-US" sz="2400" dirty="0"/>
          </a:p>
          <a:p>
            <a:pPr marL="515938" indent="-515938">
              <a:buNone/>
            </a:pPr>
            <a:r>
              <a:rPr lang="en-US" sz="2400" dirty="0"/>
              <a:t>Q.	How are repeated grades counted?</a:t>
            </a:r>
          </a:p>
          <a:p>
            <a:pPr marL="515938" indent="-515938">
              <a:buNone/>
            </a:pPr>
            <a:r>
              <a:rPr lang="en-US" sz="2400" dirty="0">
                <a:solidFill>
                  <a:schemeClr val="accent1">
                    <a:lumMod val="60000"/>
                    <a:lumOff val="40000"/>
                  </a:schemeClr>
                </a:solidFill>
              </a:rPr>
              <a:t>A.	The grade earned the second (or last) time is recorded – with the exception of “W,” “MG” and “I” – even if the subsequent grade is lower (an “F” can replace a “C-”).</a:t>
            </a:r>
          </a:p>
          <a:p>
            <a:pPr marL="515938" indent="-515938">
              <a:buNone/>
            </a:pPr>
            <a:endParaRPr lang="en-US" sz="2400" dirty="0"/>
          </a:p>
          <a:p>
            <a:pPr marL="515938" indent="-515938">
              <a:buNone/>
            </a:pPr>
            <a:r>
              <a:rPr lang="en-US" sz="2400" dirty="0"/>
              <a:t>Q.	What does “double-counting” mean?</a:t>
            </a:r>
          </a:p>
          <a:p>
            <a:pPr marL="515938" indent="-515938">
              <a:buNone/>
            </a:pPr>
            <a:r>
              <a:rPr lang="en-US" sz="2400" dirty="0">
                <a:solidFill>
                  <a:schemeClr val="accent1">
                    <a:lumMod val="60000"/>
                    <a:lumOff val="40000"/>
                  </a:schemeClr>
                </a:solidFill>
              </a:rPr>
              <a:t>A.	The term is a bit of a misnomer – students may use a course to meet two different requirements, but the course doesn’t count twice in terms of credit hours.</a:t>
            </a:r>
          </a:p>
          <a:p>
            <a:pPr marL="515938" indent="-515938">
              <a:buNone/>
            </a:pPr>
            <a:endParaRPr lang="en-US" sz="24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500"/>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dissolv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500"/>
                                        <p:tgtEl>
                                          <p:spTgt spid="3">
                                            <p:txEl>
                                              <p:pRg st="7" end="7"/>
                                            </p:txEl>
                                          </p:spTgt>
                                        </p:tgtEl>
                                      </p:cBhvr>
                                    </p:animEffect>
                                    <p:set>
                                      <p:cBhvr>
                                        <p:cTn id="54"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04800"/>
            <a:ext cx="7772400" cy="4800600"/>
          </a:xfrm>
        </p:spPr>
        <p:txBody>
          <a:bodyPr>
            <a:noAutofit/>
          </a:bodyPr>
          <a:lstStyle/>
          <a:p>
            <a:r>
              <a:rPr lang="en-US" sz="7200" dirty="0"/>
              <a:t>Anatomy of an Academic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Effect transition="out" filter="slide(fromBottom)">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696" y="228600"/>
            <a:ext cx="8248708" cy="6400800"/>
          </a:xfrm>
        </p:spPr>
        <p:txBody>
          <a:bodyPr>
            <a:normAutofit lnSpcReduction="10000"/>
          </a:bodyPr>
          <a:lstStyle/>
          <a:p>
            <a:pPr marL="515938" indent="-515938">
              <a:buNone/>
            </a:pPr>
            <a:r>
              <a:rPr lang="en-US" sz="2400" dirty="0"/>
              <a:t>Q.	Can students “double-count” a course in their major and minor?</a:t>
            </a:r>
          </a:p>
          <a:p>
            <a:pPr marL="515938" indent="-515938">
              <a:buNone/>
            </a:pPr>
            <a:r>
              <a:rPr lang="en-US" sz="2400" dirty="0">
                <a:solidFill>
                  <a:schemeClr val="accent1">
                    <a:lumMod val="60000"/>
                    <a:lumOff val="40000"/>
                  </a:schemeClr>
                </a:solidFill>
              </a:rPr>
              <a:t>A.	No.  Students may only double-count courses in Gen Ed and their major or Gen Ed and their minor (but not both).</a:t>
            </a:r>
          </a:p>
          <a:p>
            <a:pPr marL="515938" indent="-515938">
              <a:buNone/>
            </a:pPr>
            <a:endParaRPr lang="en-US" sz="2400" dirty="0"/>
          </a:p>
          <a:p>
            <a:pPr marL="515938" indent="-515938">
              <a:buNone/>
            </a:pPr>
            <a:r>
              <a:rPr lang="en-US" sz="2400" dirty="0"/>
              <a:t>Q.	When and how do faculty submit grades?</a:t>
            </a:r>
          </a:p>
          <a:p>
            <a:pPr marL="515938" indent="-515938">
              <a:buNone/>
            </a:pPr>
            <a:r>
              <a:rPr lang="en-US" sz="2400" dirty="0">
                <a:solidFill>
                  <a:schemeClr val="accent1">
                    <a:lumMod val="60000"/>
                    <a:lumOff val="40000"/>
                  </a:schemeClr>
                </a:solidFill>
              </a:rPr>
              <a:t>A.	Grades are submitted by noon on Tuesday following finals week.  Grades are entered on-line.  “MG” (missing grade) will be posted if the deadline is missed.</a:t>
            </a:r>
          </a:p>
          <a:p>
            <a:pPr marL="515938" indent="-515938">
              <a:buNone/>
            </a:pPr>
            <a:endParaRPr lang="en-US" sz="2400" dirty="0"/>
          </a:p>
          <a:p>
            <a:pPr marL="515938" indent="-515938">
              <a:buNone/>
            </a:pPr>
            <a:r>
              <a:rPr lang="en-US" sz="2400" dirty="0"/>
              <a:t>Q.	How do students receive their grades?</a:t>
            </a:r>
          </a:p>
          <a:p>
            <a:pPr marL="515938" indent="-515938">
              <a:buNone/>
            </a:pPr>
            <a:r>
              <a:rPr lang="en-US" sz="2400" dirty="0">
                <a:solidFill>
                  <a:schemeClr val="accent1">
                    <a:lumMod val="60000"/>
                    <a:lumOff val="40000"/>
                  </a:schemeClr>
                </a:solidFill>
              </a:rPr>
              <a:t>A.	Students go on-line through MyNMU to see their grades (NMU doesn’t mail any grades).  Typically, grades are posted by evening on Thursday after Finals Week.</a:t>
            </a:r>
          </a:p>
          <a:p>
            <a:pPr marL="515938" indent="-515938">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500"/>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dissolv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500"/>
                                        <p:tgtEl>
                                          <p:spTgt spid="3">
                                            <p:txEl>
                                              <p:pRg st="7" end="7"/>
                                            </p:txEl>
                                          </p:spTgt>
                                        </p:tgtEl>
                                      </p:cBhvr>
                                    </p:animEffect>
                                    <p:set>
                                      <p:cBhvr>
                                        <p:cTn id="54"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696" y="228600"/>
            <a:ext cx="8248708" cy="6400800"/>
          </a:xfrm>
        </p:spPr>
        <p:txBody>
          <a:bodyPr>
            <a:normAutofit/>
          </a:bodyPr>
          <a:lstStyle/>
          <a:p>
            <a:pPr marL="515938" indent="-515938">
              <a:buNone/>
            </a:pPr>
            <a:r>
              <a:rPr lang="en-US" sz="2400" dirty="0"/>
              <a:t>Q.	How are students notified when they are placed on Warning or Academic Probation?</a:t>
            </a:r>
          </a:p>
          <a:p>
            <a:pPr marL="515938" indent="-515938">
              <a:buNone/>
            </a:pPr>
            <a:r>
              <a:rPr lang="en-US" sz="2400" dirty="0">
                <a:solidFill>
                  <a:schemeClr val="accent1">
                    <a:lumMod val="60000"/>
                    <a:lumOff val="40000"/>
                  </a:schemeClr>
                </a:solidFill>
              </a:rPr>
              <a:t>A.	Firstly, they should be aware that less than 2.00 means either WP or AP.  The student grade report notes their academic status and the ACAC sends e-mails.</a:t>
            </a:r>
          </a:p>
          <a:p>
            <a:pPr marL="515938" indent="-515938">
              <a:buNone/>
            </a:pPr>
            <a:endParaRPr lang="en-US" sz="2400" dirty="0"/>
          </a:p>
          <a:p>
            <a:pPr marL="515938" indent="-515938">
              <a:buNone/>
            </a:pPr>
            <a:r>
              <a:rPr lang="en-US" sz="2400" dirty="0"/>
              <a:t>Q.	How may students on WP or AP sign their agreement form?</a:t>
            </a:r>
          </a:p>
          <a:p>
            <a:pPr marL="515938" indent="-515938">
              <a:buNone/>
            </a:pPr>
            <a:r>
              <a:rPr lang="en-US" sz="2400" dirty="0">
                <a:solidFill>
                  <a:schemeClr val="accent1">
                    <a:lumMod val="60000"/>
                    <a:lumOff val="40000"/>
                  </a:schemeClr>
                </a:solidFill>
              </a:rPr>
              <a:t>A.	Either in person at the ACAC or on-line at www.nmu.edu/acac.</a:t>
            </a:r>
          </a:p>
          <a:p>
            <a:pPr marL="515938" indent="-515938">
              <a:buNone/>
            </a:pPr>
            <a:endParaRPr lang="en-US" sz="2400" dirty="0"/>
          </a:p>
          <a:p>
            <a:pPr marL="515938" indent="-515938">
              <a:buNone/>
            </a:pPr>
            <a:r>
              <a:rPr lang="en-US" sz="2400" dirty="0"/>
              <a:t>Q.	Is there a quick, easy way to calculate or re-calculate GPA?</a:t>
            </a:r>
          </a:p>
          <a:p>
            <a:pPr marL="515938" indent="-515938">
              <a:buNone/>
            </a:pPr>
            <a:r>
              <a:rPr lang="en-US" sz="2400" dirty="0">
                <a:solidFill>
                  <a:schemeClr val="accent1">
                    <a:lumMod val="60000"/>
                    <a:lumOff val="40000"/>
                  </a:schemeClr>
                </a:solidFill>
              </a:rPr>
              <a:t>A.	Go to www.nmu.edu/acac and click on the GPA calculator.</a:t>
            </a:r>
          </a:p>
          <a:p>
            <a:pPr marL="515938" indent="-515938">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500"/>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dissolv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par>
                                <p:cTn id="52" presetID="9" presetClass="exit" presetSubtype="0" fill="hold" grpId="1" nodeType="withEffect">
                                  <p:stCondLst>
                                    <p:cond delay="0"/>
                                  </p:stCondLst>
                                  <p:childTnLst>
                                    <p:animEffect transition="out" filter="dissolve">
                                      <p:cBhvr>
                                        <p:cTn id="53" dur="500"/>
                                        <p:tgtEl>
                                          <p:spTgt spid="3">
                                            <p:txEl>
                                              <p:pRg st="7" end="7"/>
                                            </p:txEl>
                                          </p:spTgt>
                                        </p:tgtEl>
                                      </p:cBhvr>
                                    </p:animEffect>
                                    <p:set>
                                      <p:cBhvr>
                                        <p:cTn id="54"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696" y="228600"/>
            <a:ext cx="8248708" cy="6400800"/>
          </a:xfrm>
        </p:spPr>
        <p:txBody>
          <a:bodyPr>
            <a:normAutofit/>
          </a:bodyPr>
          <a:lstStyle/>
          <a:p>
            <a:pPr marL="515938" indent="-515938">
              <a:buNone/>
            </a:pPr>
            <a:r>
              <a:rPr lang="en-US" sz="2400" dirty="0"/>
              <a:t>Q.	Who else can lift adviser holds for my advisees?</a:t>
            </a:r>
          </a:p>
          <a:p>
            <a:pPr marL="515938" indent="-515938">
              <a:buNone/>
            </a:pPr>
            <a:r>
              <a:rPr lang="en-US" sz="2400" dirty="0">
                <a:solidFill>
                  <a:schemeClr val="accent1">
                    <a:lumMod val="60000"/>
                    <a:lumOff val="40000"/>
                  </a:schemeClr>
                </a:solidFill>
              </a:rPr>
              <a:t>A.	Typically, only the assigned adviser should lift the adviser hold.  If a student has a secondary adviser, however, they may also lift the hold.  Staff in the Registrar’s Office and the ACAC staff have the ability to lift holds, but do not do so unless there exists special circumstances.</a:t>
            </a:r>
          </a:p>
          <a:p>
            <a:pPr marL="515938" indent="-515938">
              <a:buNone/>
            </a:pPr>
            <a:endParaRPr lang="en-US" sz="2400" dirty="0"/>
          </a:p>
          <a:p>
            <a:pPr marL="515938" indent="-515938">
              <a:buNone/>
            </a:pPr>
            <a:r>
              <a:rPr lang="en-US" sz="2400" dirty="0"/>
              <a:t>Q.	May a student “audit” a course?</a:t>
            </a:r>
          </a:p>
          <a:p>
            <a:pPr marL="515938" indent="-515938">
              <a:buNone/>
            </a:pPr>
            <a:r>
              <a:rPr lang="en-US" sz="2400" dirty="0">
                <a:solidFill>
                  <a:schemeClr val="accent1">
                    <a:lumMod val="60000"/>
                    <a:lumOff val="40000"/>
                  </a:schemeClr>
                </a:solidFill>
              </a:rPr>
              <a:t>A.	Yes, a student may enroll in, and pay for, a course to earn a “AU” grade (doesn’t affect GPA or counts as completed coursework).</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500"/>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696" y="228600"/>
            <a:ext cx="8248708" cy="6400800"/>
          </a:xfrm>
        </p:spPr>
        <p:txBody>
          <a:bodyPr>
            <a:noAutofit/>
          </a:bodyPr>
          <a:lstStyle/>
          <a:p>
            <a:pPr marL="515938" indent="-515938">
              <a:buNone/>
            </a:pPr>
            <a:r>
              <a:rPr lang="en-US" dirty="0"/>
              <a:t>Q.	</a:t>
            </a:r>
            <a:r>
              <a:rPr lang="en-US" sz="2000" dirty="0"/>
              <a:t>What are the negative effects of dropping a course to take a “W” grade?</a:t>
            </a:r>
          </a:p>
          <a:p>
            <a:pPr marL="515938" indent="-515938">
              <a:buNone/>
            </a:pPr>
            <a:r>
              <a:rPr lang="en-US" sz="2000" dirty="0">
                <a:solidFill>
                  <a:schemeClr val="accent1">
                    <a:lumMod val="60000"/>
                    <a:lumOff val="40000"/>
                  </a:schemeClr>
                </a:solidFill>
              </a:rPr>
              <a:t>A.	The “W” grade doesn’t impact GPA, but an adviser may want to discuss the following with advisees thinking about taking a “W”:</a:t>
            </a:r>
          </a:p>
          <a:p>
            <a:pPr marL="515938" indent="-515938">
              <a:buNone/>
            </a:pPr>
            <a:r>
              <a:rPr lang="en-US" sz="2000" dirty="0">
                <a:solidFill>
                  <a:schemeClr val="accent1">
                    <a:lumMod val="60000"/>
                    <a:lumOff val="40000"/>
                  </a:schemeClr>
                </a:solidFill>
              </a:rPr>
              <a:t>	* “W” grades may be viewed negatively by a prospective employer</a:t>
            </a:r>
          </a:p>
          <a:p>
            <a:pPr marL="515938" indent="-515938">
              <a:buNone/>
            </a:pPr>
            <a:r>
              <a:rPr lang="en-US" sz="2000" dirty="0">
                <a:solidFill>
                  <a:schemeClr val="accent1">
                    <a:lumMod val="60000"/>
                    <a:lumOff val="40000"/>
                  </a:schemeClr>
                </a:solidFill>
              </a:rPr>
              <a:t>	* The student loses time and money (books, etc.)</a:t>
            </a:r>
          </a:p>
          <a:p>
            <a:pPr marL="515938" indent="-515938">
              <a:buNone/>
            </a:pPr>
            <a:r>
              <a:rPr lang="en-US" sz="2000" dirty="0">
                <a:solidFill>
                  <a:schemeClr val="accent1">
                    <a:lumMod val="60000"/>
                    <a:lumOff val="40000"/>
                  </a:schemeClr>
                </a:solidFill>
              </a:rPr>
              <a:t>	* Financial aid might be affected.  Students must complete 67% of the courses they attempt.  At the end of each semester, the FAO checks completion rates and may place the student on “warning,” and, if they continue to lag behind 67%, they will lose their aid.</a:t>
            </a:r>
          </a:p>
          <a:p>
            <a:pPr marL="515938" indent="-515938">
              <a:buNone/>
            </a:pPr>
            <a:endParaRPr lang="en-US" dirty="0"/>
          </a:p>
          <a:p>
            <a:pPr marL="515938" indent="-515938">
              <a:buNone/>
            </a:pPr>
            <a:r>
              <a:rPr lang="en-US" dirty="0"/>
              <a:t>Q.	When do students receive “official” degree audits?</a:t>
            </a:r>
          </a:p>
          <a:p>
            <a:pPr marL="515938" indent="-515938">
              <a:buNone/>
            </a:pPr>
            <a:r>
              <a:rPr lang="en-US" dirty="0">
                <a:solidFill>
                  <a:schemeClr val="accent1">
                    <a:lumMod val="60000"/>
                    <a:lumOff val="40000"/>
                  </a:schemeClr>
                </a:solidFill>
              </a:rPr>
              <a:t>A.	Bachelors – 87 credit hours; associates – 32 credit hours; certificates – 16 credit hours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1" nodeType="clickEffect">
                                  <p:stCondLst>
                                    <p:cond delay="0"/>
                                  </p:stCondLst>
                                  <p:childTnLst>
                                    <p:animEffect transition="out" filter="dissolve">
                                      <p:cBhvr>
                                        <p:cTn id="28" dur="500"/>
                                        <p:tgtEl>
                                          <p:spTgt spid="3">
                                            <p:txEl>
                                              <p:pRg st="0" end="0"/>
                                            </p:txEl>
                                          </p:spTgt>
                                        </p:tgtEl>
                                      </p:cBhvr>
                                    </p:animEffect>
                                    <p:set>
                                      <p:cBhvr>
                                        <p:cTn id="29" dur="1" fill="hold">
                                          <p:stCondLst>
                                            <p:cond delay="499"/>
                                          </p:stCondLst>
                                        </p:cTn>
                                        <p:tgtEl>
                                          <p:spTgt spid="3">
                                            <p:txEl>
                                              <p:pRg st="0" end="0"/>
                                            </p:txEl>
                                          </p:spTgt>
                                        </p:tgtEl>
                                        <p:attrNameLst>
                                          <p:attrName>style.visibility</p:attrName>
                                        </p:attrNameLst>
                                      </p:cBhvr>
                                      <p:to>
                                        <p:strVal val="hidden"/>
                                      </p:to>
                                    </p:set>
                                  </p:childTnLst>
                                </p:cTn>
                              </p:par>
                              <p:par>
                                <p:cTn id="30" presetID="9" presetClass="exit" presetSubtype="0" fill="hold" grpId="1" nodeType="withEffect">
                                  <p:stCondLst>
                                    <p:cond delay="0"/>
                                  </p:stCondLst>
                                  <p:childTnLst>
                                    <p:animEffect transition="out" filter="dissolve">
                                      <p:cBhvr>
                                        <p:cTn id="31" dur="500"/>
                                        <p:tgtEl>
                                          <p:spTgt spid="3">
                                            <p:txEl>
                                              <p:pRg st="1" end="1"/>
                                            </p:txEl>
                                          </p:spTgt>
                                        </p:tgtEl>
                                      </p:cBhvr>
                                    </p:animEffect>
                                    <p:set>
                                      <p:cBhvr>
                                        <p:cTn id="32" dur="1" fill="hold">
                                          <p:stCondLst>
                                            <p:cond delay="499"/>
                                          </p:stCondLst>
                                        </p:cTn>
                                        <p:tgtEl>
                                          <p:spTgt spid="3">
                                            <p:txEl>
                                              <p:pRg st="1" end="1"/>
                                            </p:txEl>
                                          </p:spTgt>
                                        </p:tgtEl>
                                        <p:attrNameLst>
                                          <p:attrName>style.visibility</p:attrName>
                                        </p:attrNameLst>
                                      </p:cBhvr>
                                      <p:to>
                                        <p:strVal val="hidden"/>
                                      </p:to>
                                    </p:set>
                                  </p:childTnLst>
                                </p:cTn>
                              </p:par>
                              <p:par>
                                <p:cTn id="33" presetID="9" presetClass="exit" presetSubtype="0" fill="hold" grpId="1" nodeType="withEffect">
                                  <p:stCondLst>
                                    <p:cond delay="0"/>
                                  </p:stCondLst>
                                  <p:childTnLst>
                                    <p:animEffect transition="out" filter="dissolve">
                                      <p:cBhvr>
                                        <p:cTn id="34" dur="500"/>
                                        <p:tgtEl>
                                          <p:spTgt spid="3">
                                            <p:txEl>
                                              <p:pRg st="2" end="2"/>
                                            </p:txEl>
                                          </p:spTgt>
                                        </p:tgtEl>
                                      </p:cBhvr>
                                    </p:animEffect>
                                    <p:set>
                                      <p:cBhvr>
                                        <p:cTn id="35" dur="1" fill="hold">
                                          <p:stCondLst>
                                            <p:cond delay="499"/>
                                          </p:stCondLst>
                                        </p:cTn>
                                        <p:tgtEl>
                                          <p:spTgt spid="3">
                                            <p:txEl>
                                              <p:pRg st="2" end="2"/>
                                            </p:txEl>
                                          </p:spTgt>
                                        </p:tgtEl>
                                        <p:attrNameLst>
                                          <p:attrName>style.visibility</p:attrName>
                                        </p:attrNameLst>
                                      </p:cBhvr>
                                      <p:to>
                                        <p:strVal val="hidden"/>
                                      </p:to>
                                    </p:set>
                                  </p:childTnLst>
                                </p:cTn>
                              </p:par>
                              <p:par>
                                <p:cTn id="36" presetID="9" presetClass="exit" presetSubtype="0" fill="hold" grpId="1" nodeType="withEffect">
                                  <p:stCondLst>
                                    <p:cond delay="0"/>
                                  </p:stCondLst>
                                  <p:childTnLst>
                                    <p:animEffect transition="out" filter="dissolve">
                                      <p:cBhvr>
                                        <p:cTn id="37" dur="500"/>
                                        <p:tgtEl>
                                          <p:spTgt spid="3">
                                            <p:txEl>
                                              <p:pRg st="3" end="3"/>
                                            </p:txEl>
                                          </p:spTgt>
                                        </p:tgtEl>
                                      </p:cBhvr>
                                    </p:animEffect>
                                    <p:set>
                                      <p:cBhvr>
                                        <p:cTn id="38" dur="1" fill="hold">
                                          <p:stCondLst>
                                            <p:cond delay="499"/>
                                          </p:stCondLst>
                                        </p:cTn>
                                        <p:tgtEl>
                                          <p:spTgt spid="3">
                                            <p:txEl>
                                              <p:pRg st="3" end="3"/>
                                            </p:txEl>
                                          </p:spTgt>
                                        </p:tgtEl>
                                        <p:attrNameLst>
                                          <p:attrName>style.visibility</p:attrName>
                                        </p:attrNameLst>
                                      </p:cBhvr>
                                      <p:to>
                                        <p:strVal val="hidden"/>
                                      </p:to>
                                    </p:set>
                                  </p:childTnLst>
                                </p:cTn>
                              </p:par>
                              <p:par>
                                <p:cTn id="39" presetID="9" presetClass="exit" presetSubtype="0" fill="hold" grpId="1" nodeType="withEffect">
                                  <p:stCondLst>
                                    <p:cond delay="0"/>
                                  </p:stCondLst>
                                  <p:childTnLst>
                                    <p:animEffect transition="out" filter="dissolve">
                                      <p:cBhvr>
                                        <p:cTn id="40" dur="500"/>
                                        <p:tgtEl>
                                          <p:spTgt spid="3">
                                            <p:txEl>
                                              <p:pRg st="4" end="4"/>
                                            </p:txEl>
                                          </p:spTgt>
                                        </p:tgtEl>
                                      </p:cBhvr>
                                    </p:animEffect>
                                    <p:set>
                                      <p:cBhvr>
                                        <p:cTn id="41" dur="1" fill="hold">
                                          <p:stCondLst>
                                            <p:cond delay="499"/>
                                          </p:stCondLst>
                                        </p:cTn>
                                        <p:tgtEl>
                                          <p:spTgt spid="3">
                                            <p:txEl>
                                              <p:pRg st="4" end="4"/>
                                            </p:txEl>
                                          </p:spTgt>
                                        </p:tgtEl>
                                        <p:attrNameLst>
                                          <p:attrName>style.visibility</p:attrName>
                                        </p:attrNameLst>
                                      </p:cBhvr>
                                      <p:to>
                                        <p:strVal val="hidden"/>
                                      </p:to>
                                    </p:set>
                                  </p:childTnLst>
                                </p:cTn>
                              </p:par>
                            </p:childTnLst>
                          </p:cTn>
                        </p:par>
                        <p:par>
                          <p:cTn id="42" fill="hold">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dissolv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dissolve">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xit" presetSubtype="0" fill="hold" grpId="1" nodeType="clickEffect">
                                  <p:stCondLst>
                                    <p:cond delay="0"/>
                                  </p:stCondLst>
                                  <p:childTnLst>
                                    <p:animEffect transition="out" filter="dissolve">
                                      <p:cBhvr>
                                        <p:cTn id="54" dur="500"/>
                                        <p:tgtEl>
                                          <p:spTgt spid="3">
                                            <p:txEl>
                                              <p:pRg st="6" end="6"/>
                                            </p:txEl>
                                          </p:spTgt>
                                        </p:tgtEl>
                                      </p:cBhvr>
                                    </p:animEffect>
                                    <p:set>
                                      <p:cBhvr>
                                        <p:cTn id="55" dur="1" fill="hold">
                                          <p:stCondLst>
                                            <p:cond delay="499"/>
                                          </p:stCondLst>
                                        </p:cTn>
                                        <p:tgtEl>
                                          <p:spTgt spid="3">
                                            <p:txEl>
                                              <p:pRg st="6" end="6"/>
                                            </p:txEl>
                                          </p:spTgt>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3">
                                            <p:txEl>
                                              <p:pRg st="7" end="7"/>
                                            </p:txEl>
                                          </p:spTgt>
                                        </p:tgtEl>
                                      </p:cBhvr>
                                    </p:animEffect>
                                    <p:set>
                                      <p:cBhvr>
                                        <p:cTn id="58"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696" y="228600"/>
            <a:ext cx="8248708" cy="6400800"/>
          </a:xfrm>
        </p:spPr>
        <p:txBody>
          <a:bodyPr>
            <a:normAutofit/>
          </a:bodyPr>
          <a:lstStyle/>
          <a:p>
            <a:pPr marL="515938" indent="-515938">
              <a:buNone/>
            </a:pPr>
            <a:r>
              <a:rPr lang="en-US" sz="2400" dirty="0"/>
              <a:t>Q.	How may a student register for an 080 or 090 course?</a:t>
            </a:r>
          </a:p>
          <a:p>
            <a:pPr marL="515938" indent="-515938">
              <a:buNone/>
            </a:pPr>
            <a:r>
              <a:rPr lang="en-US" sz="2400" dirty="0">
                <a:solidFill>
                  <a:schemeClr val="accent1">
                    <a:lumMod val="60000"/>
                    <a:lumOff val="40000"/>
                  </a:schemeClr>
                </a:solidFill>
              </a:rPr>
              <a:t>A.	Courses that are less than 100-level do not count for graduation for baccalaureate degrees and most associate degrees.  If a student needs or wants to take one, they cannot register for it on MyNMU as is normal procedure.  They must go in person to the Student Services Center, the Registrar’s Office, or to the ACAC office.</a:t>
            </a:r>
          </a:p>
          <a:p>
            <a:pPr marL="515938" indent="-515938">
              <a:buNone/>
            </a:pPr>
            <a:endParaRPr lang="en-US" sz="2400" dirty="0"/>
          </a:p>
          <a:p>
            <a:pPr marL="515938" indent="-515938">
              <a:buNone/>
            </a:pPr>
            <a:r>
              <a:rPr lang="en-US" sz="2400" dirty="0"/>
              <a:t>Q.	Where is the ACAC located?</a:t>
            </a:r>
          </a:p>
          <a:p>
            <a:pPr marL="515938" indent="-515938">
              <a:buNone/>
            </a:pPr>
            <a:r>
              <a:rPr lang="en-US" sz="2400" dirty="0">
                <a:solidFill>
                  <a:schemeClr val="accent1">
                    <a:lumMod val="60000"/>
                    <a:lumOff val="40000"/>
                  </a:schemeClr>
                </a:solidFill>
              </a:rPr>
              <a:t>A.	The ACAC is located on the top floor of Hedgcock (3302).</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par>
                                <p:cTn id="18" presetID="9" presetClass="exit" presetSubtype="0" fill="hold" grpId="1" nodeType="withEffect">
                                  <p:stCondLst>
                                    <p:cond delay="0"/>
                                  </p:stCondLst>
                                  <p:childTnLst>
                                    <p:animEffect transition="out" filter="dissolve">
                                      <p:cBhvr>
                                        <p:cTn id="19" dur="500"/>
                                        <p:tgtEl>
                                          <p:spTgt spid="3">
                                            <p:txEl>
                                              <p:pRg st="1" end="1"/>
                                            </p:txEl>
                                          </p:spTgt>
                                        </p:tgtEl>
                                      </p:cBhvr>
                                    </p:animEffect>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3">
                                            <p:txEl>
                                              <p:pRg st="3" end="3"/>
                                            </p:txEl>
                                          </p:spTgt>
                                        </p:tgtEl>
                                      </p:cBhvr>
                                    </p:animEffect>
                                    <p:set>
                                      <p:cBhvr>
                                        <p:cTn id="34" dur="1" fill="hold">
                                          <p:stCondLst>
                                            <p:cond delay="499"/>
                                          </p:stCondLst>
                                        </p:cTn>
                                        <p:tgtEl>
                                          <p:spTgt spid="3">
                                            <p:txEl>
                                              <p:pRg st="3" end="3"/>
                                            </p:txEl>
                                          </p:spTgt>
                                        </p:tgtEl>
                                        <p:attrNameLst>
                                          <p:attrName>style.visibility</p:attrName>
                                        </p:attrNameLst>
                                      </p:cBhvr>
                                      <p:to>
                                        <p:strVal val="hidden"/>
                                      </p:to>
                                    </p:set>
                                  </p:childTnLst>
                                </p:cTn>
                              </p:par>
                              <p:par>
                                <p:cTn id="35" presetID="9" presetClass="exit" presetSubtype="0" fill="hold" grpId="1" nodeType="withEffect">
                                  <p:stCondLst>
                                    <p:cond delay="0"/>
                                  </p:stCondLst>
                                  <p:childTnLst>
                                    <p:animEffect transition="out" filter="dissolve">
                                      <p:cBhvr>
                                        <p:cTn id="36" dur="500"/>
                                        <p:tgtEl>
                                          <p:spTgt spid="3">
                                            <p:txEl>
                                              <p:pRg st="4" end="4"/>
                                            </p:txEl>
                                          </p:spTgt>
                                        </p:tgtEl>
                                      </p:cBhvr>
                                    </p:animEffect>
                                    <p:set>
                                      <p:cBhvr>
                                        <p:cTn id="3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3886200"/>
          </a:xfrm>
        </p:spPr>
        <p:txBody>
          <a:bodyPr>
            <a:normAutofit/>
          </a:bodyPr>
          <a:lstStyle/>
          <a:p>
            <a:pPr algn="ctr"/>
            <a:r>
              <a:rPr lang="en-US" sz="10000" dirty="0">
                <a:solidFill>
                  <a:schemeClr val="accent1">
                    <a:lumMod val="60000"/>
                    <a:lumOff val="40000"/>
                  </a:schemeClr>
                </a:solidFill>
              </a:rPr>
              <a:t>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sz="4800" dirty="0">
                <a:solidFill>
                  <a:schemeClr val="accent1">
                    <a:lumMod val="60000"/>
                    <a:lumOff val="40000"/>
                  </a:schemeClr>
                </a:solidFill>
              </a:rPr>
              <a:t>Liberal Studies/General Education</a:t>
            </a:r>
          </a:p>
        </p:txBody>
      </p:sp>
      <p:sp>
        <p:nvSpPr>
          <p:cNvPr id="3" name="Content Placeholder 2"/>
          <p:cNvSpPr>
            <a:spLocks noGrp="1"/>
          </p:cNvSpPr>
          <p:nvPr>
            <p:ph idx="1"/>
          </p:nvPr>
        </p:nvSpPr>
        <p:spPr>
          <a:xfrm>
            <a:off x="466696" y="1524000"/>
            <a:ext cx="8248708" cy="5105400"/>
          </a:xfrm>
        </p:spPr>
        <p:txBody>
          <a:bodyPr>
            <a:normAutofit/>
          </a:bodyPr>
          <a:lstStyle/>
          <a:p>
            <a:r>
              <a:rPr lang="en-US" sz="3200" dirty="0"/>
              <a:t>“Liberal Studies” was replaced with “General Education” in the 2017 Fall Semester</a:t>
            </a:r>
          </a:p>
          <a:p>
            <a:r>
              <a:rPr lang="en-US" sz="3200" dirty="0"/>
              <a:t>Students entering 2017 Fall or beyond complete Gen Ed</a:t>
            </a:r>
            <a:endParaRPr lang="en-US" dirty="0"/>
          </a:p>
          <a:p>
            <a:r>
              <a:rPr lang="en-US" sz="3200" dirty="0"/>
              <a:t>Students on a bulletin earlier than 2017 Fall remain on Liberal Studies (we will not cover today)</a:t>
            </a:r>
          </a:p>
        </p:txBody>
      </p:sp>
    </p:spTree>
    <p:extLst>
      <p:ext uri="{BB962C8B-B14F-4D97-AF65-F5344CB8AC3E}">
        <p14:creationId xmlns:p14="http://schemas.microsoft.com/office/powerpoint/2010/main" val="119972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sz="4800" dirty="0">
                <a:solidFill>
                  <a:schemeClr val="accent1">
                    <a:lumMod val="60000"/>
                    <a:lumOff val="40000"/>
                  </a:schemeClr>
                </a:solidFill>
              </a:rPr>
              <a:t>Academic Programs at NMU</a:t>
            </a:r>
          </a:p>
        </p:txBody>
      </p:sp>
      <p:sp>
        <p:nvSpPr>
          <p:cNvPr id="3" name="Content Placeholder 2"/>
          <p:cNvSpPr>
            <a:spLocks noGrp="1"/>
          </p:cNvSpPr>
          <p:nvPr>
            <p:ph idx="1"/>
          </p:nvPr>
        </p:nvSpPr>
        <p:spPr>
          <a:xfrm>
            <a:off x="466696" y="1600200"/>
            <a:ext cx="8248708" cy="5029200"/>
          </a:xfrm>
        </p:spPr>
        <p:txBody>
          <a:bodyPr>
            <a:noAutofit/>
          </a:bodyPr>
          <a:lstStyle/>
          <a:p>
            <a:pPr>
              <a:tabLst>
                <a:tab pos="8053388" algn="r"/>
              </a:tabLst>
            </a:pPr>
            <a:r>
              <a:rPr lang="en-US" dirty="0"/>
              <a:t>General Education Program	30-40 Credits</a:t>
            </a:r>
          </a:p>
          <a:p>
            <a:pPr>
              <a:tabLst>
                <a:tab pos="8053388" algn="r"/>
              </a:tabLst>
            </a:pPr>
            <a:r>
              <a:rPr lang="en-US" dirty="0"/>
              <a:t>Major	32-87 Credits</a:t>
            </a:r>
          </a:p>
          <a:p>
            <a:pPr>
              <a:tabLst>
                <a:tab pos="8053388" algn="r"/>
              </a:tabLst>
            </a:pPr>
            <a:r>
              <a:rPr lang="en-US" dirty="0"/>
              <a:t>Other Required Courses	0-48 Credits</a:t>
            </a:r>
          </a:p>
          <a:p>
            <a:pPr>
              <a:tabLst>
                <a:tab pos="8053388" algn="r"/>
              </a:tabLst>
            </a:pPr>
            <a:r>
              <a:rPr lang="en-US" dirty="0"/>
              <a:t>Minor	16-30 Credits</a:t>
            </a:r>
          </a:p>
          <a:p>
            <a:pPr>
              <a:tabLst>
                <a:tab pos="8053388" algn="r"/>
              </a:tabLst>
            </a:pPr>
            <a:r>
              <a:rPr lang="en-US" dirty="0"/>
              <a:t>General Electives	0-48 Credits</a:t>
            </a:r>
          </a:p>
          <a:p>
            <a:pPr>
              <a:tabLst>
                <a:tab pos="8053388" algn="r"/>
              </a:tabLst>
            </a:pPr>
            <a:r>
              <a:rPr lang="en-US" dirty="0">
                <a:solidFill>
                  <a:schemeClr val="accent1">
                    <a:lumMod val="60000"/>
                    <a:lumOff val="40000"/>
                  </a:schemeClr>
                </a:solidFill>
              </a:rPr>
              <a:t>Baccalaureate	120-150 Credits</a:t>
            </a:r>
          </a:p>
          <a:p>
            <a:pPr>
              <a:tabLst>
                <a:tab pos="8053388" algn="r"/>
              </a:tabLst>
            </a:pPr>
            <a:r>
              <a:rPr lang="en-US" dirty="0">
                <a:solidFill>
                  <a:schemeClr val="accent1">
                    <a:lumMod val="60000"/>
                    <a:lumOff val="40000"/>
                  </a:schemeClr>
                </a:solidFill>
              </a:rPr>
              <a:t>Associate</a:t>
            </a:r>
            <a:r>
              <a:rPr lang="en-US">
                <a:solidFill>
                  <a:schemeClr val="accent1">
                    <a:lumMod val="60000"/>
                    <a:lumOff val="40000"/>
                  </a:schemeClr>
                </a:solidFill>
              </a:rPr>
              <a:t>	60-90 </a:t>
            </a:r>
            <a:r>
              <a:rPr lang="en-US" dirty="0">
                <a:solidFill>
                  <a:schemeClr val="accent1">
                    <a:lumMod val="60000"/>
                    <a:lumOff val="40000"/>
                  </a:schemeClr>
                </a:solidFill>
              </a:rPr>
              <a:t>Credits</a:t>
            </a:r>
          </a:p>
          <a:p>
            <a:pPr algn="r">
              <a:buNone/>
              <a:tabLst>
                <a:tab pos="8053388" algn="r"/>
              </a:tabLst>
            </a:pPr>
            <a:endParaRPr lang="en-US" sz="1800" dirty="0"/>
          </a:p>
          <a:p>
            <a:pPr algn="ctr">
              <a:buNone/>
              <a:tabLst>
                <a:tab pos="8053388" algn="r"/>
              </a:tabLst>
            </a:pPr>
            <a:r>
              <a:rPr lang="en-US" dirty="0">
                <a:solidFill>
                  <a:schemeClr val="accent1">
                    <a:lumMod val="60000"/>
                    <a:lumOff val="40000"/>
                  </a:schemeClr>
                </a:solidFill>
              </a:rPr>
              <a:t>Let’s look at each individually…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243" y="-18885"/>
            <a:ext cx="8672659" cy="1085686"/>
          </a:xfrm>
        </p:spPr>
        <p:txBody>
          <a:bodyPr/>
          <a:lstStyle/>
          <a:p>
            <a:r>
              <a:rPr lang="en-US" cap="none" dirty="0">
                <a:solidFill>
                  <a:schemeClr val="accent1">
                    <a:lumMod val="60000"/>
                    <a:lumOff val="40000"/>
                  </a:schemeClr>
                </a:solidFill>
                <a:effectLst>
                  <a:outerShdw blurRad="38100" dist="38100" dir="2700000" algn="tl">
                    <a:srgbClr val="000000">
                      <a:alpha val="43137"/>
                    </a:srgbClr>
                  </a:outerShdw>
                </a:effectLst>
                <a:latin typeface="Lucida Sans" panose="020B0602030504020204" pitchFamily="34" charset="0"/>
              </a:rPr>
              <a:t>General Education Program</a:t>
            </a:r>
          </a:p>
        </p:txBody>
      </p:sp>
      <p:sp>
        <p:nvSpPr>
          <p:cNvPr id="3" name="Subtitle 2"/>
          <p:cNvSpPr>
            <a:spLocks noGrp="1"/>
          </p:cNvSpPr>
          <p:nvPr>
            <p:ph type="subTitle" idx="1"/>
          </p:nvPr>
        </p:nvSpPr>
        <p:spPr>
          <a:xfrm>
            <a:off x="103695" y="1348033"/>
            <a:ext cx="8946037" cy="4854804"/>
          </a:xfrm>
        </p:spPr>
        <p:txBody>
          <a:bodyPr>
            <a:normAutofit lnSpcReduction="10000"/>
          </a:bodyPr>
          <a:lstStyle/>
          <a:p>
            <a:r>
              <a:rPr lang="en-US" sz="2400" dirty="0">
                <a:solidFill>
                  <a:schemeClr val="tx1"/>
                </a:solidFill>
                <a:effectLst>
                  <a:outerShdw blurRad="38100" dist="38100" dir="2700000" algn="tl">
                    <a:srgbClr val="000000">
                      <a:alpha val="43137"/>
                    </a:srgbClr>
                  </a:outerShdw>
                </a:effectLst>
                <a:sym typeface="Wingdings" panose="05000000000000000000" pitchFamily="2" charset="2"/>
              </a:rPr>
              <a:t>Seven Components (Ten Classes/30-40 Credits)</a:t>
            </a:r>
          </a:p>
          <a:p>
            <a:endParaRPr lang="en-US" sz="2400" dirty="0">
              <a:solidFill>
                <a:schemeClr val="tx1"/>
              </a:solidFill>
              <a:effectLst>
                <a:outerShdw blurRad="38100" dist="38100" dir="2700000" algn="tl">
                  <a:srgbClr val="000000">
                    <a:alpha val="43137"/>
                  </a:srgbClr>
                </a:outerShdw>
              </a:effectLst>
              <a:sym typeface="Wingdings" panose="05000000000000000000" pitchFamily="2" charset="2"/>
            </a:endParaRP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Effective Communication (Two Classes/6-8 Credits)</a:t>
            </a: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Quantitative Reasoning &amp; Analysis (One Class/3-4 Credits)</a:t>
            </a: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Social Responsibility in a Diverse World (One Class/3-4 Credits)</a:t>
            </a: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Integrative Thinking (One Class/3-4 Credits)</a:t>
            </a: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Human Expression (One Class/3-4 Credits)</a:t>
            </a: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Perspectives on Society (Two Classes/6-8 Credits)</a:t>
            </a:r>
          </a:p>
          <a:p>
            <a:r>
              <a:rPr lang="en-US" sz="2400" dirty="0">
                <a:solidFill>
                  <a:schemeClr val="accent1">
                    <a:lumMod val="60000"/>
                    <a:lumOff val="40000"/>
                  </a:schemeClr>
                </a:solidFill>
                <a:effectLst>
                  <a:outerShdw blurRad="38100" dist="38100" dir="2700000" algn="tl">
                    <a:srgbClr val="000000">
                      <a:alpha val="43137"/>
                    </a:srgbClr>
                  </a:outerShdw>
                </a:effectLst>
                <a:sym typeface="Wingdings" panose="05000000000000000000" pitchFamily="2" charset="2"/>
              </a:rPr>
              <a:t>Scientific Inquiry (Two Classes/6-8 Credits)</a:t>
            </a:r>
          </a:p>
          <a:p>
            <a:endParaRPr lang="en-US" sz="1000" dirty="0">
              <a:solidFill>
                <a:srgbClr val="FF9900"/>
              </a:solidFill>
              <a:effectLst>
                <a:outerShdw blurRad="38100" dist="38100" dir="2700000" algn="tl">
                  <a:srgbClr val="000000">
                    <a:alpha val="43137"/>
                  </a:srgbClr>
                </a:outerShdw>
              </a:effectLst>
              <a:sym typeface="Wingdings" panose="05000000000000000000" pitchFamily="2" charset="2"/>
            </a:endParaRPr>
          </a:p>
          <a:p>
            <a:r>
              <a:rPr lang="en-US" sz="1600" dirty="0">
                <a:solidFill>
                  <a:schemeClr val="tx1"/>
                </a:solidFill>
                <a:effectLst>
                  <a:outerShdw blurRad="38100" dist="38100" dir="2700000" algn="tl">
                    <a:srgbClr val="000000">
                      <a:alpha val="43137"/>
                    </a:srgbClr>
                  </a:outerShdw>
                </a:effectLst>
                <a:sym typeface="Wingdings" panose="05000000000000000000" pitchFamily="2" charset="2"/>
              </a:rPr>
              <a:t>– Associate Degrees only require portions of Gen Ed (depending upon type of degree) –</a:t>
            </a:r>
          </a:p>
          <a:p>
            <a:r>
              <a:rPr lang="en-US" sz="1600" dirty="0">
                <a:solidFill>
                  <a:schemeClr val="tx1"/>
                </a:solidFill>
                <a:effectLst>
                  <a:outerShdw blurRad="38100" dist="38100" dir="2700000" algn="tl">
                    <a:srgbClr val="000000">
                      <a:alpha val="43137"/>
                    </a:srgbClr>
                  </a:outerShdw>
                </a:effectLst>
                <a:sym typeface="Wingdings" panose="05000000000000000000" pitchFamily="2" charset="2"/>
              </a:rPr>
              <a:t>– No limits on credits from any one department –</a:t>
            </a:r>
          </a:p>
          <a:p>
            <a:r>
              <a:rPr lang="en-US" sz="1600" dirty="0">
                <a:solidFill>
                  <a:schemeClr val="tx1"/>
                </a:solidFill>
                <a:effectLst>
                  <a:outerShdw blurRad="38100" dist="38100" dir="2700000" algn="tl">
                    <a:srgbClr val="000000">
                      <a:alpha val="43137"/>
                    </a:srgbClr>
                  </a:outerShdw>
                </a:effectLst>
                <a:sym typeface="Wingdings" panose="05000000000000000000" pitchFamily="2" charset="2"/>
              </a:rPr>
              <a:t>– Ability to “double count” between Gen Ed and major or Gen Ed and Minor –</a:t>
            </a:r>
          </a:p>
        </p:txBody>
      </p:sp>
    </p:spTree>
    <p:extLst>
      <p:ext uri="{BB962C8B-B14F-4D97-AF65-F5344CB8AC3E}">
        <p14:creationId xmlns:p14="http://schemas.microsoft.com/office/powerpoint/2010/main" val="255219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ssolve">
                                      <p:cBhvr>
                                        <p:cTn id="23" dur="500"/>
                                        <p:tgtEl>
                                          <p:spTgt spid="3">
                                            <p:txEl>
                                              <p:pRg st="5" end="5"/>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dissolve">
                                      <p:cBhvr>
                                        <p:cTn id="39" dur="500"/>
                                        <p:tgtEl>
                                          <p:spTgt spid="3">
                                            <p:txEl>
                                              <p:pRg st="10" end="10"/>
                                            </p:txEl>
                                          </p:spTgt>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dissolve">
                                      <p:cBhvr>
                                        <p:cTn id="43" dur="500"/>
                                        <p:tgtEl>
                                          <p:spTgt spid="3">
                                            <p:txEl>
                                              <p:pRg st="11" end="11"/>
                                            </p:txEl>
                                          </p:spTgt>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dissolv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243" y="-18885"/>
            <a:ext cx="8672659" cy="1009486"/>
          </a:xfrm>
        </p:spPr>
        <p:txBody>
          <a:bodyPr>
            <a:normAutofit/>
          </a:bodyPr>
          <a:lstStyle/>
          <a:p>
            <a:r>
              <a:rPr lang="en-US" sz="4400" cap="none" dirty="0">
                <a:solidFill>
                  <a:schemeClr val="accent1">
                    <a:lumMod val="60000"/>
                    <a:lumOff val="40000"/>
                  </a:schemeClr>
                </a:solidFill>
                <a:effectLst>
                  <a:outerShdw blurRad="38100" dist="38100" dir="2700000" algn="tl">
                    <a:srgbClr val="000000">
                      <a:alpha val="43137"/>
                    </a:srgbClr>
                  </a:outerShdw>
                </a:effectLst>
                <a:latin typeface="Lucida Sans" panose="020B0602030504020204" pitchFamily="34" charset="0"/>
              </a:rPr>
              <a:t>Gen Ed &amp; Grad Requirements</a:t>
            </a:r>
          </a:p>
        </p:txBody>
      </p:sp>
      <p:sp>
        <p:nvSpPr>
          <p:cNvPr id="3" name="Subtitle 2"/>
          <p:cNvSpPr>
            <a:spLocks noGrp="1"/>
          </p:cNvSpPr>
          <p:nvPr>
            <p:ph type="subTitle" idx="1"/>
          </p:nvPr>
        </p:nvSpPr>
        <p:spPr>
          <a:xfrm>
            <a:off x="386500" y="1348033"/>
            <a:ext cx="8352148" cy="4854804"/>
          </a:xfrm>
        </p:spPr>
        <p:txBody>
          <a:bodyPr>
            <a:normAutofit lnSpcReduction="10000"/>
          </a:bodyPr>
          <a:lstStyle/>
          <a:p>
            <a:pPr marL="339725" indent="-339725" algn="l">
              <a:buFont typeface="Wingdings" panose="05000000000000000000" pitchFamily="2" charset="2"/>
              <a:buChar char="w"/>
            </a:pPr>
            <a:r>
              <a:rPr lang="en-US" dirty="0">
                <a:solidFill>
                  <a:schemeClr val="tx1"/>
                </a:solidFill>
                <a:effectLst>
                  <a:outerShdw blurRad="38100" dist="38100" dir="2700000" algn="tl">
                    <a:srgbClr val="000000">
                      <a:alpha val="43137"/>
                    </a:srgbClr>
                  </a:outerShdw>
                </a:effectLst>
                <a:sym typeface="Wingdings" panose="05000000000000000000" pitchFamily="2" charset="2"/>
              </a:rPr>
              <a:t>Written English Competency – Grade of “C” or better in EN111 and EN211</a:t>
            </a:r>
          </a:p>
          <a:p>
            <a:pPr marL="339725" indent="-339725" algn="l">
              <a:buFont typeface="Wingdings" panose="05000000000000000000" pitchFamily="2" charset="2"/>
              <a:buChar char="w"/>
            </a:pPr>
            <a:r>
              <a:rPr lang="en-US" dirty="0">
                <a:solidFill>
                  <a:schemeClr val="tx1"/>
                </a:solidFill>
                <a:effectLst>
                  <a:outerShdw blurRad="38100" dist="38100" dir="2700000" algn="tl">
                    <a:srgbClr val="000000">
                      <a:alpha val="43137"/>
                    </a:srgbClr>
                  </a:outerShdw>
                </a:effectLst>
              </a:rPr>
              <a:t>Mathematics Competency – Completed by a grade of “C” or better in MA101 or higher, if placed into MA111 or higher on placement exam,  high ACT or SAT math score, or completing EC140, PSY201 or SO208</a:t>
            </a:r>
          </a:p>
          <a:p>
            <a:pPr marL="339725" indent="-339725" algn="l">
              <a:buFont typeface="Wingdings" panose="05000000000000000000" pitchFamily="2" charset="2"/>
              <a:buChar char="w"/>
            </a:pPr>
            <a:r>
              <a:rPr lang="en-US" dirty="0">
                <a:solidFill>
                  <a:schemeClr val="tx1"/>
                </a:solidFill>
                <a:effectLst>
                  <a:outerShdw blurRad="38100" dist="38100" dir="2700000" algn="tl">
                    <a:srgbClr val="000000">
                      <a:alpha val="43137"/>
                    </a:srgbClr>
                  </a:outerShdw>
                </a:effectLst>
              </a:rPr>
              <a:t>2.00 GPA required in all courses to complete General Education</a:t>
            </a:r>
          </a:p>
          <a:p>
            <a:pPr marL="339725" indent="-339725" algn="l">
              <a:buFont typeface="Wingdings" panose="05000000000000000000" pitchFamily="2" charset="2"/>
              <a:buChar char="w"/>
            </a:pPr>
            <a:r>
              <a:rPr lang="en-US" dirty="0">
                <a:solidFill>
                  <a:schemeClr val="tx1"/>
                </a:solidFill>
                <a:effectLst>
                  <a:outerShdw blurRad="38100" dist="38100" dir="2700000" algn="tl">
                    <a:srgbClr val="000000">
                      <a:alpha val="43137"/>
                    </a:srgbClr>
                  </a:outerShdw>
                </a:effectLst>
              </a:rPr>
              <a:t>World Cultures Course Requirement</a:t>
            </a:r>
          </a:p>
          <a:p>
            <a:pPr marL="339725" indent="-339725" algn="l">
              <a:buFont typeface="Wingdings" panose="05000000000000000000" pitchFamily="2" charset="2"/>
              <a:buChar char="w"/>
            </a:pPr>
            <a:r>
              <a:rPr lang="en-US" dirty="0">
                <a:solidFill>
                  <a:schemeClr val="tx1"/>
                </a:solidFill>
                <a:effectLst>
                  <a:outerShdw blurRad="38100" dist="38100" dir="2700000" algn="tl">
                    <a:srgbClr val="000000">
                      <a:alpha val="43137"/>
                    </a:srgbClr>
                  </a:outerShdw>
                </a:effectLst>
              </a:rPr>
              <a:t>Laboratory Science Requirement</a:t>
            </a:r>
          </a:p>
        </p:txBody>
      </p:sp>
    </p:spTree>
    <p:extLst>
      <p:ext uri="{BB962C8B-B14F-4D97-AF65-F5344CB8AC3E}">
        <p14:creationId xmlns:p14="http://schemas.microsoft.com/office/powerpoint/2010/main" val="309172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sz="4800" dirty="0">
                <a:solidFill>
                  <a:schemeClr val="accent1">
                    <a:lumMod val="60000"/>
                    <a:lumOff val="40000"/>
                  </a:schemeClr>
                </a:solidFill>
              </a:rPr>
              <a:t>The Major</a:t>
            </a:r>
          </a:p>
        </p:txBody>
      </p:sp>
      <p:sp>
        <p:nvSpPr>
          <p:cNvPr id="3" name="Content Placeholder 2"/>
          <p:cNvSpPr>
            <a:spLocks noGrp="1"/>
          </p:cNvSpPr>
          <p:nvPr>
            <p:ph idx="1"/>
          </p:nvPr>
        </p:nvSpPr>
        <p:spPr>
          <a:xfrm>
            <a:off x="466696" y="1524000"/>
            <a:ext cx="8248708" cy="5105400"/>
          </a:xfrm>
        </p:spPr>
        <p:txBody>
          <a:bodyPr>
            <a:normAutofit fontScale="85000" lnSpcReduction="10000"/>
          </a:bodyPr>
          <a:lstStyle/>
          <a:p>
            <a:r>
              <a:rPr lang="en-US" sz="3200" dirty="0"/>
              <a:t>Individual program requirements differ according to academic department</a:t>
            </a:r>
          </a:p>
          <a:p>
            <a:pPr lvl="1"/>
            <a:r>
              <a:rPr lang="en-US" sz="3000" dirty="0"/>
              <a:t>GPA requirements/”C” or “C-” or better rules</a:t>
            </a:r>
          </a:p>
          <a:p>
            <a:pPr lvl="1"/>
            <a:r>
              <a:rPr lang="en-US" sz="3000" dirty="0"/>
              <a:t>Upper-division requirements</a:t>
            </a:r>
          </a:p>
          <a:p>
            <a:pPr lvl="1"/>
            <a:r>
              <a:rPr lang="en-US" sz="3000" dirty="0"/>
              <a:t>Retake policies (e.g., Math/CS, Education)</a:t>
            </a:r>
          </a:p>
          <a:p>
            <a:r>
              <a:rPr lang="en-US" sz="3200" dirty="0"/>
              <a:t>Departmental approval may be granted for waivers (rare) or substitutions (almost too often) – see your Department Head first</a:t>
            </a:r>
          </a:p>
          <a:p>
            <a:r>
              <a:rPr lang="en-US" sz="3200" dirty="0"/>
              <a:t>Students with a double-major are not required to complete a minor (unless the minor is necessary for licensure or certification, e.g., Social Work/Human Behavior cluster minor)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sz="4800" dirty="0">
                <a:solidFill>
                  <a:schemeClr val="accent1">
                    <a:lumMod val="60000"/>
                    <a:lumOff val="40000"/>
                  </a:schemeClr>
                </a:solidFill>
              </a:rPr>
              <a:t>“Other Required” Courses</a:t>
            </a:r>
          </a:p>
        </p:txBody>
      </p:sp>
      <p:sp>
        <p:nvSpPr>
          <p:cNvPr id="3" name="Content Placeholder 2"/>
          <p:cNvSpPr>
            <a:spLocks noGrp="1"/>
          </p:cNvSpPr>
          <p:nvPr>
            <p:ph idx="1"/>
          </p:nvPr>
        </p:nvSpPr>
        <p:spPr>
          <a:xfrm>
            <a:off x="466696" y="1524000"/>
            <a:ext cx="8248708" cy="5105400"/>
          </a:xfrm>
        </p:spPr>
        <p:txBody>
          <a:bodyPr/>
          <a:lstStyle/>
          <a:p>
            <a:r>
              <a:rPr lang="en-US" sz="3200" dirty="0"/>
              <a:t>Most frequently used in lieu of a minor</a:t>
            </a:r>
          </a:p>
          <a:p>
            <a:r>
              <a:rPr lang="en-US" sz="3200" dirty="0"/>
              <a:t>Some programs do not list “other required,” but, in actuality…</a:t>
            </a:r>
          </a:p>
          <a:p>
            <a:pPr lvl="1"/>
            <a:r>
              <a:rPr lang="en-US" sz="2800" dirty="0"/>
              <a:t>Some have “hidden” pre-requisites (e.g., requiring one class, but not listing the prerequisite class)</a:t>
            </a:r>
          </a:p>
          <a:p>
            <a:r>
              <a:rPr lang="en-US" sz="3200" dirty="0"/>
              <a:t>Watch out for Gen Ed courses listed as “other required” (Business – 20 credits of Gen Ed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1679</TotalTime>
  <Words>2369</Words>
  <Application>Microsoft Office PowerPoint</Application>
  <PresentationFormat>On-screen Show (4:3)</PresentationFormat>
  <Paragraphs>230</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Book Antiqua</vt:lpstr>
      <vt:lpstr>Lucida Sans</vt:lpstr>
      <vt:lpstr>Wingdings</vt:lpstr>
      <vt:lpstr>Wingdings 2</vt:lpstr>
      <vt:lpstr>Wingdings 3</vt:lpstr>
      <vt:lpstr>Apex</vt:lpstr>
      <vt:lpstr>New Adviser Training</vt:lpstr>
      <vt:lpstr>Academic &amp; Career Advisement Center (ACAC) – 3302 Hedgcock</vt:lpstr>
      <vt:lpstr>Anatomy of an Academic Program</vt:lpstr>
      <vt:lpstr>Liberal Studies/General Education</vt:lpstr>
      <vt:lpstr>Academic Programs at NMU</vt:lpstr>
      <vt:lpstr>General Education Program</vt:lpstr>
      <vt:lpstr>Gen Ed &amp; Grad Requirements</vt:lpstr>
      <vt:lpstr>The Major</vt:lpstr>
      <vt:lpstr>“Other Required” Courses</vt:lpstr>
      <vt:lpstr>The Minor</vt:lpstr>
      <vt:lpstr>General Electives</vt:lpstr>
      <vt:lpstr>Recap…</vt:lpstr>
      <vt:lpstr>Academic Proficiency</vt:lpstr>
      <vt:lpstr>Definitions</vt:lpstr>
      <vt:lpstr>Definitions (Continued)</vt:lpstr>
      <vt:lpstr>Academic Probation GPA Standards</vt:lpstr>
      <vt:lpstr>Advising Nuts ‘n Bolts</vt:lpstr>
      <vt:lpstr>Academic Adviser Priorities</vt:lpstr>
      <vt:lpstr>Transfer Students</vt:lpstr>
      <vt:lpstr>Registration Holds</vt:lpstr>
      <vt:lpstr>ADVISER TAB,  Degree Evaluations, and Educational Success Platform (ESP)  (sorry, we must leave the presentation for a few moments and go to MyNMU) </vt:lpstr>
      <vt:lpstr>Selected Policies and Programs</vt:lpstr>
      <vt:lpstr>Drop and Add Process</vt:lpstr>
      <vt:lpstr>Placement Activities</vt:lpstr>
      <vt:lpstr>Semester Deletion Policy</vt:lpstr>
      <vt:lpstr>Incomplete Grade Policy</vt:lpstr>
      <vt:lpstr>First Year Programs</vt:lpstr>
      <vt:lpstr>Frequently-Asked Questions</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Northern Michigan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Adviser Training</dc:title>
  <dc:creator>Registered User</dc:creator>
  <cp:lastModifiedBy>Jim Gadzinski</cp:lastModifiedBy>
  <cp:revision>209</cp:revision>
  <cp:lastPrinted>2015-08-22T18:45:50Z</cp:lastPrinted>
  <dcterms:created xsi:type="dcterms:W3CDTF">2008-08-27T19:48:30Z</dcterms:created>
  <dcterms:modified xsi:type="dcterms:W3CDTF">2021-10-11T13:43:31Z</dcterms:modified>
</cp:coreProperties>
</file>